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autoCompressPictures="0">
  <p:sldMasterIdLst>
    <p:sldMasterId id="2147483660" r:id="rId1"/>
  </p:sldMasterIdLst>
  <p:notesMasterIdLst>
    <p:notesMasterId r:id="rId42"/>
  </p:notesMasterIdLst>
  <p:handoutMasterIdLst>
    <p:handoutMasterId r:id="rId43"/>
  </p:handoutMasterIdLst>
  <p:sldIdLst>
    <p:sldId id="276" r:id="rId2"/>
    <p:sldId id="305" r:id="rId3"/>
    <p:sldId id="312" r:id="rId4"/>
    <p:sldId id="313" r:id="rId5"/>
    <p:sldId id="314" r:id="rId6"/>
    <p:sldId id="337" r:id="rId7"/>
    <p:sldId id="307" r:id="rId8"/>
    <p:sldId id="304" r:id="rId9"/>
    <p:sldId id="302" r:id="rId10"/>
    <p:sldId id="303" r:id="rId11"/>
    <p:sldId id="278" r:id="rId12"/>
    <p:sldId id="436" r:id="rId13"/>
    <p:sldId id="282" r:id="rId14"/>
    <p:sldId id="280" r:id="rId15"/>
    <p:sldId id="286" r:id="rId16"/>
    <p:sldId id="543" r:id="rId17"/>
    <p:sldId id="545" r:id="rId18"/>
    <p:sldId id="542" r:id="rId19"/>
    <p:sldId id="539" r:id="rId20"/>
    <p:sldId id="288" r:id="rId21"/>
    <p:sldId id="290" r:id="rId22"/>
    <p:sldId id="289" r:id="rId23"/>
    <p:sldId id="301" r:id="rId24"/>
    <p:sldId id="284" r:id="rId25"/>
    <p:sldId id="291" r:id="rId26"/>
    <p:sldId id="292" r:id="rId27"/>
    <p:sldId id="299" r:id="rId28"/>
    <p:sldId id="293" r:id="rId29"/>
    <p:sldId id="298" r:id="rId30"/>
    <p:sldId id="544" r:id="rId31"/>
    <p:sldId id="540" r:id="rId32"/>
    <p:sldId id="297" r:id="rId33"/>
    <p:sldId id="294" r:id="rId34"/>
    <p:sldId id="295" r:id="rId35"/>
    <p:sldId id="306" r:id="rId36"/>
    <p:sldId id="296" r:id="rId37"/>
    <p:sldId id="300" r:id="rId38"/>
    <p:sldId id="308" r:id="rId39"/>
    <p:sldId id="541" r:id="rId40"/>
    <p:sldId id="538" r:id="rId41"/>
  </p:sldIdLst>
  <p:sldSz cx="9144000" cy="6858000" type="screen4x3"/>
  <p:notesSz cx="6858000" cy="9144000"/>
  <p:defaultTextStyle>
    <a:defPPr>
      <a:defRPr lang="en-US"/>
    </a:defPPr>
    <a:lvl1pPr algn="l" defTabSz="457200"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defTabSz="457200"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defTabSz="457200"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defTabSz="457200"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defTabSz="457200"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CC7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3101" autoAdjust="0"/>
    <p:restoredTop sz="94629"/>
  </p:normalViewPr>
  <p:slideViewPr>
    <p:cSldViewPr snapToObjects="1">
      <p:cViewPr varScale="1">
        <p:scale>
          <a:sx n="108" d="100"/>
          <a:sy n="108" d="100"/>
        </p:scale>
        <p:origin x="1904" y="184"/>
      </p:cViewPr>
      <p:guideLst>
        <p:guide orient="horz" pos="2160"/>
        <p:guide pos="2880"/>
      </p:guideLst>
    </p:cSldViewPr>
  </p:slideViewPr>
  <p:notesTextViewPr>
    <p:cViewPr>
      <p:scale>
        <a:sx n="100" d="100"/>
        <a:sy n="100" d="100"/>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handoutMaster" Target="handoutMasters/handout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ea typeface="ＭＳ Ｐゴシック" pitchFamily="-65" charset="-128"/>
                <a:cs typeface="+mn-cs"/>
              </a:defRPr>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fld id="{1BCEEBCA-F69C-604F-89BC-E91C98E0D0F0}" type="datetime1">
              <a:rPr lang="en-US"/>
              <a:pPr/>
              <a:t>10/29/19</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ea typeface="ＭＳ Ｐゴシック" pitchFamily="-65" charset="-128"/>
                <a:cs typeface="+mn-cs"/>
              </a:defRPr>
            </a:lvl1pPr>
          </a:lstStyle>
          <a:p>
            <a:pPr>
              <a:defRPr/>
            </a:pP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B00D6D39-1FBA-8644-AD86-DC85D2179925}" type="slidenum">
              <a:rPr lang="en-US"/>
              <a:pPr/>
              <a:t>‹#›</a:t>
            </a:fld>
            <a:endParaRPr lang="en-US"/>
          </a:p>
        </p:txBody>
      </p:sp>
    </p:spTree>
    <p:extLst>
      <p:ext uri="{BB962C8B-B14F-4D97-AF65-F5344CB8AC3E}">
        <p14:creationId xmlns:p14="http://schemas.microsoft.com/office/powerpoint/2010/main" val="76711285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a:defRPr sz="1200">
                <a:latin typeface="Calibri" pitchFamily="-65" charset="0"/>
                <a:ea typeface="ＭＳ Ｐゴシック" pitchFamily="-65" charset="-128"/>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atin typeface="Calibri" charset="0"/>
              </a:defRPr>
            </a:lvl1pPr>
          </a:lstStyle>
          <a:p>
            <a:fld id="{62A4156B-DFEB-8F43-807E-CF56533B4CFA}" type="datetime1">
              <a:rPr lang="en-US"/>
              <a:pPr/>
              <a:t>10/29/19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wrap="square" lIns="91440" tIns="45720" rIns="91440" bIns="45720" numCol="1" anchor="ctr" anchorCtr="0" compatLnSpc="1">
            <a:prstTxWarp prst="textNoShape">
              <a:avLst/>
            </a:prstTxWarp>
          </a:bodyP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wrap="square" lIns="91440" tIns="45720" rIns="91440" bIns="45720" numCol="1" anchor="t" anchorCtr="0" compatLnSpc="1">
            <a:prstTxWarp prst="textNoShape">
              <a:avLst/>
            </a:prstTxWarp>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a:defRPr sz="1200">
                <a:latin typeface="Calibri" pitchFamily="-65" charset="0"/>
                <a:ea typeface="ＭＳ Ｐゴシック" pitchFamily="-65" charset="-128"/>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atin typeface="Calibri" charset="0"/>
              </a:defRPr>
            </a:lvl1pPr>
          </a:lstStyle>
          <a:p>
            <a:fld id="{07124139-7D66-184B-A920-9053526C4380}" type="slidenum">
              <a:rPr lang="en-US"/>
              <a:pPr/>
              <a:t>‹#›</a:t>
            </a:fld>
            <a:endParaRPr lang="en-US"/>
          </a:p>
        </p:txBody>
      </p:sp>
    </p:spTree>
    <p:extLst>
      <p:ext uri="{BB962C8B-B14F-4D97-AF65-F5344CB8AC3E}">
        <p14:creationId xmlns:p14="http://schemas.microsoft.com/office/powerpoint/2010/main" val="1074942451"/>
      </p:ext>
    </p:extLst>
  </p:cSld>
  <p:clrMap bg1="lt1" tx1="dk1" bg2="lt2" tx2="dk2" accent1="accent1" accent2="accent2" accent3="accent3" accent4="accent4" accent5="accent5" accent6="accent6" hlink="hlink" folHlink="folHlink"/>
  <p:hf hdr="0" ftr="0" dt="0"/>
  <p:notesStyle>
    <a:lvl1pPr algn="l" defTabSz="457200" rtl="0" eaLnBrk="0" fontAlgn="base" hangingPunct="0">
      <a:spcBef>
        <a:spcPct val="30000"/>
      </a:spcBef>
      <a:spcAft>
        <a:spcPct val="0"/>
      </a:spcAft>
      <a:defRPr sz="1200" kern="1200">
        <a:solidFill>
          <a:schemeClr val="tx1"/>
        </a:solidFill>
        <a:latin typeface="+mn-lt"/>
        <a:ea typeface="ＭＳ Ｐゴシック" pitchFamily="-65" charset="-128"/>
        <a:cs typeface="ＭＳ Ｐゴシック" charset="-128"/>
      </a:defRPr>
    </a:lvl1pPr>
    <a:lvl2pPr marL="457200" algn="l" defTabSz="457200" rtl="0" eaLnBrk="0" fontAlgn="base" hangingPunct="0">
      <a:spcBef>
        <a:spcPct val="30000"/>
      </a:spcBef>
      <a:spcAft>
        <a:spcPct val="0"/>
      </a:spcAft>
      <a:defRPr sz="1200" kern="1200">
        <a:solidFill>
          <a:schemeClr val="tx1"/>
        </a:solidFill>
        <a:latin typeface="+mn-lt"/>
        <a:ea typeface="ＭＳ Ｐゴシック" pitchFamily="-65" charset="-128"/>
        <a:cs typeface="+mn-cs"/>
      </a:defRPr>
    </a:lvl2pPr>
    <a:lvl3pPr marL="914400" algn="l" defTabSz="457200" rtl="0" eaLnBrk="0" fontAlgn="base" hangingPunct="0">
      <a:spcBef>
        <a:spcPct val="30000"/>
      </a:spcBef>
      <a:spcAft>
        <a:spcPct val="0"/>
      </a:spcAft>
      <a:defRPr sz="1200" kern="1200">
        <a:solidFill>
          <a:schemeClr val="tx1"/>
        </a:solidFill>
        <a:latin typeface="+mn-lt"/>
        <a:ea typeface="ＭＳ Ｐゴシック" pitchFamily="-65" charset="-128"/>
        <a:cs typeface="+mn-cs"/>
      </a:defRPr>
    </a:lvl3pPr>
    <a:lvl4pPr marL="1371600" algn="l" defTabSz="457200" rtl="0" eaLnBrk="0" fontAlgn="base" hangingPunct="0">
      <a:spcBef>
        <a:spcPct val="30000"/>
      </a:spcBef>
      <a:spcAft>
        <a:spcPct val="0"/>
      </a:spcAft>
      <a:defRPr sz="1200" kern="1200">
        <a:solidFill>
          <a:schemeClr val="tx1"/>
        </a:solidFill>
        <a:latin typeface="+mn-lt"/>
        <a:ea typeface="ＭＳ Ｐゴシック" pitchFamily="-65" charset="-128"/>
        <a:cs typeface="+mn-cs"/>
      </a:defRPr>
    </a:lvl4pPr>
    <a:lvl5pPr marL="1828800" algn="l" defTabSz="457200" rtl="0" eaLnBrk="0" fontAlgn="base" hangingPunct="0">
      <a:spcBef>
        <a:spcPct val="30000"/>
      </a:spcBef>
      <a:spcAft>
        <a:spcPct val="0"/>
      </a:spcAft>
      <a:defRPr sz="1200" kern="1200">
        <a:solidFill>
          <a:schemeClr val="tx1"/>
        </a:solidFill>
        <a:latin typeface="+mn-lt"/>
        <a:ea typeface="ＭＳ Ｐゴシック" pitchFamily="-65"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7124139-7D66-184B-A920-9053526C4380}" type="slidenum">
              <a:rPr lang="en-US" smtClean="0"/>
              <a:pPr/>
              <a:t>0</a:t>
            </a:fld>
            <a:endParaRPr lang="en-US"/>
          </a:p>
        </p:txBody>
      </p:sp>
    </p:spTree>
    <p:extLst>
      <p:ext uri="{BB962C8B-B14F-4D97-AF65-F5344CB8AC3E}">
        <p14:creationId xmlns:p14="http://schemas.microsoft.com/office/powerpoint/2010/main" val="4437012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sz="1200" kern="1200" dirty="0">
              <a:solidFill>
                <a:schemeClr val="tx1"/>
              </a:solidFill>
              <a:effectLst/>
              <a:latin typeface="+mn-lt"/>
              <a:ea typeface="ＭＳ Ｐゴシック" pitchFamily="-65" charset="-128"/>
              <a:cs typeface="ＭＳ Ｐゴシック" charset="-128"/>
            </a:endParaRPr>
          </a:p>
          <a:p>
            <a:pPr marL="171450" indent="-171450">
              <a:buFontTx/>
              <a:buChar char="-"/>
            </a:pPr>
            <a:r>
              <a:rPr lang="en-US" dirty="0"/>
              <a:t>Interest rates creeping up</a:t>
            </a:r>
          </a:p>
        </p:txBody>
      </p:sp>
      <p:sp>
        <p:nvSpPr>
          <p:cNvPr id="4" name="Slide Number Placeholder 3"/>
          <p:cNvSpPr>
            <a:spLocks noGrp="1"/>
          </p:cNvSpPr>
          <p:nvPr>
            <p:ph type="sldNum" sz="quarter" idx="10"/>
          </p:nvPr>
        </p:nvSpPr>
        <p:spPr/>
        <p:txBody>
          <a:bodyPr/>
          <a:lstStyle/>
          <a:p>
            <a:fld id="{07124139-7D66-184B-A920-9053526C4380}" type="slidenum">
              <a:rPr lang="en-US" smtClean="0"/>
              <a:pPr/>
              <a:t>23</a:t>
            </a:fld>
            <a:endParaRPr lang="en-US"/>
          </a:p>
        </p:txBody>
      </p:sp>
    </p:spTree>
    <p:extLst>
      <p:ext uri="{BB962C8B-B14F-4D97-AF65-F5344CB8AC3E}">
        <p14:creationId xmlns:p14="http://schemas.microsoft.com/office/powerpoint/2010/main" val="9181346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124139-7D66-184B-A920-9053526C4380}" type="slidenum">
              <a:rPr lang="en-US" smtClean="0"/>
              <a:pPr/>
              <a:t>31</a:t>
            </a:fld>
            <a:endParaRPr lang="en-US"/>
          </a:p>
        </p:txBody>
      </p:sp>
    </p:spTree>
    <p:extLst>
      <p:ext uri="{BB962C8B-B14F-4D97-AF65-F5344CB8AC3E}">
        <p14:creationId xmlns:p14="http://schemas.microsoft.com/office/powerpoint/2010/main" val="36203848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7124139-7D66-184B-A920-9053526C4380}" type="slidenum">
              <a:rPr lang="en-US" smtClean="0"/>
              <a:pPr/>
              <a:t>1</a:t>
            </a:fld>
            <a:endParaRPr lang="en-US"/>
          </a:p>
        </p:txBody>
      </p:sp>
    </p:spTree>
    <p:extLst>
      <p:ext uri="{BB962C8B-B14F-4D97-AF65-F5344CB8AC3E}">
        <p14:creationId xmlns:p14="http://schemas.microsoft.com/office/powerpoint/2010/main" val="27630251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7124139-7D66-184B-A920-9053526C4380}" type="slidenum">
              <a:rPr lang="en-US" smtClean="0"/>
              <a:pPr/>
              <a:t>6</a:t>
            </a:fld>
            <a:endParaRPr lang="en-US"/>
          </a:p>
        </p:txBody>
      </p:sp>
    </p:spTree>
    <p:extLst>
      <p:ext uri="{BB962C8B-B14F-4D97-AF65-F5344CB8AC3E}">
        <p14:creationId xmlns:p14="http://schemas.microsoft.com/office/powerpoint/2010/main" val="1201160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7124139-7D66-184B-A920-9053526C4380}" type="slidenum">
              <a:rPr lang="en-US" smtClean="0"/>
              <a:pPr/>
              <a:t>7</a:t>
            </a:fld>
            <a:endParaRPr lang="en-US"/>
          </a:p>
        </p:txBody>
      </p:sp>
    </p:spTree>
    <p:extLst>
      <p:ext uri="{BB962C8B-B14F-4D97-AF65-F5344CB8AC3E}">
        <p14:creationId xmlns:p14="http://schemas.microsoft.com/office/powerpoint/2010/main" val="3197827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7124139-7D66-184B-A920-9053526C4380}" type="slidenum">
              <a:rPr lang="en-US" smtClean="0"/>
              <a:pPr/>
              <a:t>8</a:t>
            </a:fld>
            <a:endParaRPr lang="en-US"/>
          </a:p>
        </p:txBody>
      </p:sp>
    </p:spTree>
    <p:extLst>
      <p:ext uri="{BB962C8B-B14F-4D97-AF65-F5344CB8AC3E}">
        <p14:creationId xmlns:p14="http://schemas.microsoft.com/office/powerpoint/2010/main" val="37939370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s-ES_tradnl" dirty="0"/>
          </a:p>
        </p:txBody>
      </p:sp>
      <p:sp>
        <p:nvSpPr>
          <p:cNvPr id="4" name="Slide Number Placeholder 3"/>
          <p:cNvSpPr>
            <a:spLocks noGrp="1"/>
          </p:cNvSpPr>
          <p:nvPr>
            <p:ph type="sldNum" sz="quarter" idx="10"/>
          </p:nvPr>
        </p:nvSpPr>
        <p:spPr/>
        <p:txBody>
          <a:bodyPr/>
          <a:lstStyle/>
          <a:p>
            <a:pPr>
              <a:defRPr/>
            </a:pPr>
            <a:fld id="{DDCB56CD-BF83-6141-B570-1F528FA36B85}" type="slidenum">
              <a:rPr lang="en-US" smtClean="0"/>
              <a:pPr>
                <a:defRPr/>
              </a:pPr>
              <a:t>9</a:t>
            </a:fld>
            <a:endParaRPr lang="en-US"/>
          </a:p>
        </p:txBody>
      </p:sp>
    </p:spTree>
    <p:extLst>
      <p:ext uri="{BB962C8B-B14F-4D97-AF65-F5344CB8AC3E}">
        <p14:creationId xmlns:p14="http://schemas.microsoft.com/office/powerpoint/2010/main" val="2016906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s-ES_tradnl" dirty="0"/>
          </a:p>
        </p:txBody>
      </p:sp>
      <p:sp>
        <p:nvSpPr>
          <p:cNvPr id="4" name="Slide Number Placeholder 3"/>
          <p:cNvSpPr>
            <a:spLocks noGrp="1"/>
          </p:cNvSpPr>
          <p:nvPr>
            <p:ph type="sldNum" sz="quarter" idx="10"/>
          </p:nvPr>
        </p:nvSpPr>
        <p:spPr/>
        <p:txBody>
          <a:bodyPr/>
          <a:lstStyle/>
          <a:p>
            <a:pPr>
              <a:defRPr/>
            </a:pPr>
            <a:fld id="{DDCB56CD-BF83-6141-B570-1F528FA36B85}" type="slidenum">
              <a:rPr lang="en-US" smtClean="0"/>
              <a:pPr>
                <a:defRPr/>
              </a:pPr>
              <a:t>10</a:t>
            </a:fld>
            <a:endParaRPr lang="en-US"/>
          </a:p>
        </p:txBody>
      </p:sp>
    </p:spTree>
    <p:extLst>
      <p:ext uri="{BB962C8B-B14F-4D97-AF65-F5344CB8AC3E}">
        <p14:creationId xmlns:p14="http://schemas.microsoft.com/office/powerpoint/2010/main" val="15739475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10"/>
          </p:nvPr>
        </p:nvSpPr>
        <p:spPr/>
        <p:txBody>
          <a:bodyPr/>
          <a:lstStyle/>
          <a:p>
            <a:pPr>
              <a:defRPr/>
            </a:pPr>
            <a:fld id="{DDCB56CD-BF83-6141-B570-1F528FA36B85}" type="slidenum">
              <a:rPr lang="en-US" smtClean="0"/>
              <a:pPr>
                <a:defRPr/>
              </a:pPr>
              <a:t>18</a:t>
            </a:fld>
            <a:endParaRPr lang="en-US"/>
          </a:p>
        </p:txBody>
      </p:sp>
    </p:spTree>
    <p:extLst>
      <p:ext uri="{BB962C8B-B14F-4D97-AF65-F5344CB8AC3E}">
        <p14:creationId xmlns:p14="http://schemas.microsoft.com/office/powerpoint/2010/main" val="17292601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10"/>
          </p:nvPr>
        </p:nvSpPr>
        <p:spPr/>
        <p:txBody>
          <a:bodyPr/>
          <a:lstStyle/>
          <a:p>
            <a:pPr>
              <a:defRPr/>
            </a:pPr>
            <a:fld id="{DDCB56CD-BF83-6141-B570-1F528FA36B85}" type="slidenum">
              <a:rPr lang="en-US" smtClean="0"/>
              <a:pPr>
                <a:defRPr/>
              </a:pPr>
              <a:t>19</a:t>
            </a:fld>
            <a:endParaRPr lang="en-US"/>
          </a:p>
        </p:txBody>
      </p:sp>
    </p:spTree>
    <p:extLst>
      <p:ext uri="{BB962C8B-B14F-4D97-AF65-F5344CB8AC3E}">
        <p14:creationId xmlns:p14="http://schemas.microsoft.com/office/powerpoint/2010/main" val="208203533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cxnSp>
        <p:nvCxnSpPr>
          <p:cNvPr id="5" name="Straight Connector 4"/>
          <p:cNvCxnSpPr/>
          <p:nvPr userDrawn="1"/>
        </p:nvCxnSpPr>
        <p:spPr>
          <a:xfrm>
            <a:off x="152400" y="6146800"/>
            <a:ext cx="8763000" cy="1588"/>
          </a:xfrm>
          <a:prstGeom prst="line">
            <a:avLst/>
          </a:prstGeom>
          <a:ln w="2540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a:xfrm>
            <a:off x="457200" y="990600"/>
            <a:ext cx="8229600" cy="5075556"/>
          </a:xfrm>
        </p:spPr>
        <p:txBody>
          <a:bodyPr>
            <a:normAutofit/>
          </a:bodyPr>
          <a:lstStyle>
            <a:lvl1pPr>
              <a:spcBef>
                <a:spcPts val="576"/>
              </a:spcBef>
              <a:buFont typeface="Wingdings" charset="2"/>
              <a:buChar char="§"/>
              <a:defRPr sz="2400"/>
            </a:lvl1pPr>
            <a:lvl2pPr>
              <a:spcBef>
                <a:spcPts val="576"/>
              </a:spcBef>
              <a:buFont typeface="Wingdings" charset="2"/>
              <a:buChar char="§"/>
              <a:defRPr sz="2000"/>
            </a:lvl2pPr>
            <a:lvl3pPr>
              <a:spcBef>
                <a:spcPts val="576"/>
              </a:spcBef>
              <a:buFont typeface="Wingdings" charset="2"/>
              <a:buChar char="§"/>
              <a:defRPr sz="1800"/>
            </a:lvl3pPr>
            <a:lvl4pPr>
              <a:spcBef>
                <a:spcPts val="576"/>
              </a:spcBef>
              <a:buFont typeface="Wingdings" charset="2"/>
              <a:buChar char="§"/>
              <a:defRPr sz="1600"/>
            </a:lvl4pPr>
            <a:lvl5pPr>
              <a:spcBef>
                <a:spcPts val="576"/>
              </a:spcBef>
              <a:buFont typeface="Wingdings" charset="2"/>
              <a:buChar char="§"/>
              <a:defRPr sz="16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2" name="Title 11"/>
          <p:cNvSpPr>
            <a:spLocks noGrp="1"/>
          </p:cNvSpPr>
          <p:nvPr>
            <p:ph type="title"/>
          </p:nvPr>
        </p:nvSpPr>
        <p:spPr>
          <a:xfrm>
            <a:off x="76200" y="241300"/>
            <a:ext cx="8229600" cy="508000"/>
          </a:xfrm>
        </p:spPr>
        <p:txBody>
          <a:bodyPr/>
          <a:lstStyle>
            <a:lvl1pPr algn="l">
              <a:defRPr sz="3200"/>
            </a:lvl1pPr>
          </a:lstStyle>
          <a:p>
            <a:r>
              <a:rPr lang="en-US" noProof="0"/>
              <a:t>Click to edit Master title style</a:t>
            </a:r>
            <a:endParaRPr lang="en-US" noProof="0" dirty="0"/>
          </a:p>
        </p:txBody>
      </p:sp>
      <p:sp>
        <p:nvSpPr>
          <p:cNvPr id="9" name="Footer Placeholder 4"/>
          <p:cNvSpPr>
            <a:spLocks noGrp="1"/>
          </p:cNvSpPr>
          <p:nvPr>
            <p:ph type="ftr" sz="quarter" idx="11"/>
          </p:nvPr>
        </p:nvSpPr>
        <p:spPr>
          <a:xfrm>
            <a:off x="3124200" y="6340475"/>
            <a:ext cx="2895600" cy="365125"/>
          </a:xfrm>
        </p:spPr>
        <p:txBody>
          <a:bodyPr/>
          <a:lstStyle>
            <a:lvl1pPr>
              <a:defRPr/>
            </a:lvl1pPr>
          </a:lstStyle>
          <a:p>
            <a:pPr>
              <a:defRPr/>
            </a:pPr>
            <a:r>
              <a:rPr lang="en-US" dirty="0"/>
              <a:t>sergioc@Berkeley.edu</a:t>
            </a:r>
          </a:p>
        </p:txBody>
      </p:sp>
      <p:sp>
        <p:nvSpPr>
          <p:cNvPr id="10" name="Slide Number Placeholder 5"/>
          <p:cNvSpPr>
            <a:spLocks noGrp="1"/>
          </p:cNvSpPr>
          <p:nvPr>
            <p:ph type="sldNum" sz="quarter" idx="12"/>
          </p:nvPr>
        </p:nvSpPr>
        <p:spPr>
          <a:xfrm>
            <a:off x="6858000" y="6416675"/>
            <a:ext cx="2133600" cy="365125"/>
          </a:xfrm>
        </p:spPr>
        <p:txBody>
          <a:bodyPr/>
          <a:lstStyle>
            <a:lvl1pPr>
              <a:defRPr/>
            </a:lvl1pPr>
          </a:lstStyle>
          <a:p>
            <a:fld id="{C3643A8C-2DFA-BE4F-9149-AB3D3310E349}" type="slidenum">
              <a:rPr lang="en-US"/>
              <a:pPr/>
              <a:t>‹#›</a:t>
            </a:fld>
            <a:endParaRPr lang="en-US"/>
          </a:p>
        </p:txBody>
      </p:sp>
      <p:pic>
        <p:nvPicPr>
          <p:cNvPr id="11" name="Picture 10"/>
          <p:cNvPicPr>
            <a:picLocks noChangeAspect="1"/>
          </p:cNvPicPr>
          <p:nvPr userDrawn="1"/>
        </p:nvPicPr>
        <p:blipFill>
          <a:blip r:embed="rId2"/>
          <a:stretch>
            <a:fillRect/>
          </a:stretch>
        </p:blipFill>
        <p:spPr>
          <a:xfrm>
            <a:off x="7010400" y="6248400"/>
            <a:ext cx="1663700" cy="583831"/>
          </a:xfrm>
          <a:prstGeom prst="rect">
            <a:avLst/>
          </a:prstGeom>
        </p:spPr>
      </p:pic>
      <p:sp>
        <p:nvSpPr>
          <p:cNvPr id="14" name="Rectangle 13"/>
          <p:cNvSpPr/>
          <p:nvPr userDrawn="1"/>
        </p:nvSpPr>
        <p:spPr>
          <a:xfrm>
            <a:off x="0" y="0"/>
            <a:ext cx="9144000" cy="152400"/>
          </a:xfrm>
          <a:prstGeom prst="rect">
            <a:avLst/>
          </a:prstGeom>
          <a:gradFill flip="none" rotWithShape="1">
            <a:gsLst>
              <a:gs pos="39000">
                <a:schemeClr val="tx2">
                  <a:lumMod val="40000"/>
                  <a:lumOff val="60000"/>
                </a:schemeClr>
              </a:gs>
              <a:gs pos="61000">
                <a:schemeClr val="bg2">
                  <a:lumMod val="90000"/>
                </a:schemeClr>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solidFill>
                <a:srgbClr val="FFFFFF"/>
              </a:solidFill>
              <a:ea typeface="ＭＳ Ｐゴシック" pitchFamily="-65" charset="-128"/>
            </a:endParaRPr>
          </a:p>
        </p:txBody>
      </p:sp>
    </p:spTree>
    <p:extLst>
      <p:ext uri="{BB962C8B-B14F-4D97-AF65-F5344CB8AC3E}">
        <p14:creationId xmlns:p14="http://schemas.microsoft.com/office/powerpoint/2010/main" val="4187780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916F611-C17B-224E-BC3E-32DC50C9E64A}"/>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C0D5682-8AFD-1440-9717-3B50DB7AA92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C490571-8A35-EA43-A61F-FD696565D52F}"/>
              </a:ext>
            </a:extLst>
          </p:cNvPr>
          <p:cNvSpPr>
            <a:spLocks noGrp="1" noChangeArrowheads="1"/>
          </p:cNvSpPr>
          <p:nvPr>
            <p:ph type="sldNum" sz="quarter" idx="12"/>
          </p:nvPr>
        </p:nvSpPr>
        <p:spPr>
          <a:ln/>
        </p:spPr>
        <p:txBody>
          <a:bodyPr/>
          <a:lstStyle>
            <a:lvl1pPr>
              <a:defRPr/>
            </a:lvl1pPr>
          </a:lstStyle>
          <a:p>
            <a:pPr>
              <a:defRPr/>
            </a:pPr>
            <a:fld id="{59A78996-8907-A54F-89BF-91169E272980}" type="slidenum">
              <a:rPr lang="en-US" altLang="x-none"/>
              <a:pPr>
                <a:defRPr/>
              </a:pPr>
              <a:t>‹#›</a:t>
            </a:fld>
            <a:endParaRPr lang="en-US" altLang="x-none"/>
          </a:p>
        </p:txBody>
      </p:sp>
    </p:spTree>
    <p:extLst>
      <p:ext uri="{BB962C8B-B14F-4D97-AF65-F5344CB8AC3E}">
        <p14:creationId xmlns:p14="http://schemas.microsoft.com/office/powerpoint/2010/main" val="7812008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67A87C98-E210-9442-A7AC-D4352A5266E9}"/>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649A7900-AD5C-3A44-8633-40F6818A5A2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27D62E35-F4E6-BF4D-8841-8F3C2B4B9E94}"/>
              </a:ext>
            </a:extLst>
          </p:cNvPr>
          <p:cNvSpPr>
            <a:spLocks noGrp="1" noChangeArrowheads="1"/>
          </p:cNvSpPr>
          <p:nvPr>
            <p:ph type="sldNum" sz="quarter" idx="12"/>
          </p:nvPr>
        </p:nvSpPr>
        <p:spPr>
          <a:ln/>
        </p:spPr>
        <p:txBody>
          <a:bodyPr/>
          <a:lstStyle>
            <a:lvl1pPr>
              <a:defRPr/>
            </a:lvl1pPr>
          </a:lstStyle>
          <a:p>
            <a:pPr>
              <a:defRPr/>
            </a:pPr>
            <a:fld id="{F1D7B129-C5E7-7942-922A-45A78892BC1F}" type="slidenum">
              <a:rPr lang="en-US" altLang="x-none"/>
              <a:pPr>
                <a:defRPr/>
              </a:pPr>
              <a:t>‹#›</a:t>
            </a:fld>
            <a:endParaRPr lang="en-US" altLang="x-none"/>
          </a:p>
        </p:txBody>
      </p:sp>
    </p:spTree>
    <p:extLst>
      <p:ext uri="{BB962C8B-B14F-4D97-AF65-F5344CB8AC3E}">
        <p14:creationId xmlns:p14="http://schemas.microsoft.com/office/powerpoint/2010/main" val="403179172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noProof="0"/>
              <a:t>Click to edit Master title style</a:t>
            </a:r>
            <a:endParaRPr lang="en-US" noProof="0" dirty="0"/>
          </a:p>
        </p:txBody>
      </p:sp>
      <p:sp>
        <p:nvSpPr>
          <p:cNvPr id="1027" name="Text Placeholder 2"/>
          <p:cNvSpPr>
            <a:spLocks noGrp="1"/>
          </p:cNvSpPr>
          <p:nvPr>
            <p:ph type="body" idx="1"/>
          </p:nvPr>
        </p:nvSpPr>
        <p:spPr bwMode="auto">
          <a:xfrm>
            <a:off x="457200" y="1600200"/>
            <a:ext cx="8229600" cy="4525963"/>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4" name="Date Placeholder 3"/>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charset="0"/>
              </a:defRPr>
            </a:lvl1pPr>
          </a:lstStyle>
          <a:p>
            <a:fld id="{9B35612D-AF1E-FE49-9232-8CEC55F0E974}" type="datetime1">
              <a:rPr lang="en-US"/>
              <a:pPr/>
              <a:t>10/29/19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Calibri" pitchFamily="-65" charset="0"/>
                <a:ea typeface="ＭＳ Ｐゴシック" pitchFamily="-65" charset="-128"/>
                <a:cs typeface="+mn-cs"/>
              </a:defRPr>
            </a:lvl1pPr>
          </a:lstStyle>
          <a:p>
            <a:pPr>
              <a:defRPr/>
            </a:pPr>
            <a:endParaRPr lang="en-US"/>
          </a:p>
        </p:txBody>
      </p:sp>
      <p:sp>
        <p:nvSpPr>
          <p:cNvPr id="8" name="Slide Number Placeholder 5"/>
          <p:cNvSpPr>
            <a:spLocks noGrp="1"/>
          </p:cNvSpPr>
          <p:nvPr>
            <p:ph type="sldNum" sz="quarter" idx="4"/>
          </p:nvPr>
        </p:nvSpPr>
        <p:spPr>
          <a:xfrm>
            <a:off x="6781800" y="6416675"/>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charset="0"/>
              </a:defRPr>
            </a:lvl1pPr>
          </a:lstStyle>
          <a:p>
            <a:fld id="{B97AE5E1-D53E-304F-B409-F2036DB5EEF7}" type="slidenum">
              <a:rPr lang="en-US"/>
              <a:pPr/>
              <a:t>‹#›</a:t>
            </a:fld>
            <a:endParaRPr lang="en-US"/>
          </a:p>
        </p:txBody>
      </p:sp>
    </p:spTree>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Lst>
  <p:hf hdr="0" ftr="0" dt="0"/>
  <p:txStyles>
    <p:titleStyle>
      <a:lvl1pPr algn="ctr" rtl="0" eaLnBrk="1" fontAlgn="base" hangingPunct="1">
        <a:spcBef>
          <a:spcPct val="0"/>
        </a:spcBef>
        <a:spcAft>
          <a:spcPct val="0"/>
        </a:spcAft>
        <a:defRPr sz="4400" b="1" kern="1200">
          <a:solidFill>
            <a:schemeClr val="tx1"/>
          </a:solidFill>
          <a:latin typeface="+mj-lt"/>
          <a:ea typeface="ＭＳ Ｐゴシック" pitchFamily="-111" charset="-128"/>
          <a:cs typeface="ＭＳ Ｐゴシック" pitchFamily="-111" charset="-128"/>
        </a:defRPr>
      </a:lvl1pPr>
      <a:lvl2pPr algn="ctr" rtl="0" eaLnBrk="1" fontAlgn="base" hangingPunct="1">
        <a:spcBef>
          <a:spcPct val="0"/>
        </a:spcBef>
        <a:spcAft>
          <a:spcPct val="0"/>
        </a:spcAft>
        <a:defRPr sz="4400" b="1">
          <a:solidFill>
            <a:schemeClr val="tx1"/>
          </a:solidFill>
          <a:latin typeface="Calibri" pitchFamily="-111" charset="0"/>
          <a:ea typeface="ＭＳ Ｐゴシック" pitchFamily="-111" charset="-128"/>
          <a:cs typeface="ＭＳ Ｐゴシック" pitchFamily="-111" charset="-128"/>
        </a:defRPr>
      </a:lvl2pPr>
      <a:lvl3pPr algn="ctr" rtl="0" eaLnBrk="1" fontAlgn="base" hangingPunct="1">
        <a:spcBef>
          <a:spcPct val="0"/>
        </a:spcBef>
        <a:spcAft>
          <a:spcPct val="0"/>
        </a:spcAft>
        <a:defRPr sz="4400" b="1">
          <a:solidFill>
            <a:schemeClr val="tx1"/>
          </a:solidFill>
          <a:latin typeface="Calibri" pitchFamily="-111" charset="0"/>
          <a:ea typeface="ＭＳ Ｐゴシック" pitchFamily="-111" charset="-128"/>
          <a:cs typeface="ＭＳ Ｐゴシック" pitchFamily="-111" charset="-128"/>
        </a:defRPr>
      </a:lvl3pPr>
      <a:lvl4pPr algn="ctr" rtl="0" eaLnBrk="1" fontAlgn="base" hangingPunct="1">
        <a:spcBef>
          <a:spcPct val="0"/>
        </a:spcBef>
        <a:spcAft>
          <a:spcPct val="0"/>
        </a:spcAft>
        <a:defRPr sz="4400" b="1">
          <a:solidFill>
            <a:schemeClr val="tx1"/>
          </a:solidFill>
          <a:latin typeface="Calibri" pitchFamily="-111" charset="0"/>
          <a:ea typeface="ＭＳ Ｐゴシック" pitchFamily="-111" charset="-128"/>
          <a:cs typeface="ＭＳ Ｐゴシック" pitchFamily="-111" charset="-128"/>
        </a:defRPr>
      </a:lvl4pPr>
      <a:lvl5pPr algn="ctr" rtl="0" eaLnBrk="1" fontAlgn="base" hangingPunct="1">
        <a:spcBef>
          <a:spcPct val="0"/>
        </a:spcBef>
        <a:spcAft>
          <a:spcPct val="0"/>
        </a:spcAft>
        <a:defRPr sz="4400" b="1">
          <a:solidFill>
            <a:schemeClr val="tx1"/>
          </a:solidFill>
          <a:latin typeface="Calibri" pitchFamily="-111" charset="0"/>
          <a:ea typeface="ＭＳ Ｐゴシック" pitchFamily="-111" charset="-128"/>
          <a:cs typeface="ＭＳ Ｐゴシック" pitchFamily="-111" charset="-128"/>
        </a:defRPr>
      </a:lvl5pPr>
      <a:lvl6pPr marL="457200" algn="ctr" rtl="0" eaLnBrk="1" fontAlgn="base" hangingPunct="1">
        <a:spcBef>
          <a:spcPct val="0"/>
        </a:spcBef>
        <a:spcAft>
          <a:spcPct val="0"/>
        </a:spcAft>
        <a:defRPr sz="4400" b="1">
          <a:solidFill>
            <a:schemeClr val="tx1"/>
          </a:solidFill>
          <a:latin typeface="Calibri" pitchFamily="-111" charset="0"/>
          <a:ea typeface="ＭＳ Ｐゴシック" pitchFamily="-111" charset="-128"/>
          <a:cs typeface="ＭＳ Ｐゴシック" pitchFamily="-111" charset="-128"/>
        </a:defRPr>
      </a:lvl6pPr>
      <a:lvl7pPr marL="914400" algn="ctr" rtl="0" eaLnBrk="1" fontAlgn="base" hangingPunct="1">
        <a:spcBef>
          <a:spcPct val="0"/>
        </a:spcBef>
        <a:spcAft>
          <a:spcPct val="0"/>
        </a:spcAft>
        <a:defRPr sz="4400" b="1">
          <a:solidFill>
            <a:schemeClr val="tx1"/>
          </a:solidFill>
          <a:latin typeface="Calibri" pitchFamily="-111" charset="0"/>
          <a:ea typeface="ＭＳ Ｐゴシック" pitchFamily="-111" charset="-128"/>
          <a:cs typeface="ＭＳ Ｐゴシック" pitchFamily="-111" charset="-128"/>
        </a:defRPr>
      </a:lvl7pPr>
      <a:lvl8pPr marL="1371600" algn="ctr" rtl="0" eaLnBrk="1" fontAlgn="base" hangingPunct="1">
        <a:spcBef>
          <a:spcPct val="0"/>
        </a:spcBef>
        <a:spcAft>
          <a:spcPct val="0"/>
        </a:spcAft>
        <a:defRPr sz="4400" b="1">
          <a:solidFill>
            <a:schemeClr val="tx1"/>
          </a:solidFill>
          <a:latin typeface="Calibri" pitchFamily="-111" charset="0"/>
          <a:ea typeface="ＭＳ Ｐゴシック" pitchFamily="-111" charset="-128"/>
          <a:cs typeface="ＭＳ Ｐゴシック" pitchFamily="-111" charset="-128"/>
        </a:defRPr>
      </a:lvl8pPr>
      <a:lvl9pPr marL="1828800" algn="ctr" rtl="0" eaLnBrk="1" fontAlgn="base" hangingPunct="1">
        <a:spcBef>
          <a:spcPct val="0"/>
        </a:spcBef>
        <a:spcAft>
          <a:spcPct val="0"/>
        </a:spcAft>
        <a:defRPr sz="4400" b="1">
          <a:solidFill>
            <a:schemeClr val="tx1"/>
          </a:solidFill>
          <a:latin typeface="Calibri" pitchFamily="-111" charset="0"/>
          <a:ea typeface="ＭＳ Ｐゴシック" pitchFamily="-111" charset="-128"/>
          <a:cs typeface="ＭＳ Ｐゴシック" pitchFamily="-111" charset="-128"/>
        </a:defRPr>
      </a:lvl9pPr>
    </p:titleStyle>
    <p:body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ＭＳ Ｐゴシック" pitchFamily="-111" charset="-128"/>
          <a:cs typeface="ＭＳ Ｐゴシック" pitchFamily="-111" charset="-128"/>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ＭＳ Ｐゴシック" pitchFamily="-111" charset="-128"/>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ＭＳ Ｐゴシック" pitchFamily="-111" charset="-128"/>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ＭＳ Ｐゴシック" pitchFamily="-111" charset="-128"/>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ＭＳ Ｐゴシック" pitchFamily="-111" charset="-128"/>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30.png"/><Relationship Id="rId3" Type="http://schemas.openxmlformats.org/officeDocument/2006/relationships/image" Target="../media/image21.png"/><Relationship Id="rId7" Type="http://schemas.openxmlformats.org/officeDocument/2006/relationships/image" Target="../media/image24.png"/><Relationship Id="rId12" Type="http://schemas.openxmlformats.org/officeDocument/2006/relationships/image" Target="../media/image29.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23.png"/><Relationship Id="rId11" Type="http://schemas.openxmlformats.org/officeDocument/2006/relationships/image" Target="../media/image28.png"/><Relationship Id="rId5" Type="http://schemas.microsoft.com/office/2007/relationships/hdphoto" Target="../media/hdphoto1.wdp"/><Relationship Id="rId15" Type="http://schemas.openxmlformats.org/officeDocument/2006/relationships/hyperlink" Target="https://www.google.com/get/sunroof#p=0" TargetMode="External"/><Relationship Id="rId10" Type="http://schemas.openxmlformats.org/officeDocument/2006/relationships/image" Target="../media/image27.png"/><Relationship Id="rId4" Type="http://schemas.openxmlformats.org/officeDocument/2006/relationships/image" Target="../media/image22.jpeg"/><Relationship Id="rId9" Type="http://schemas.openxmlformats.org/officeDocument/2006/relationships/image" Target="../media/image26.png"/><Relationship Id="rId14" Type="http://schemas.openxmlformats.org/officeDocument/2006/relationships/hyperlink" Target="http://www.cse.fraunhofer.org/pnp"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xml"/><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xml"/><Relationship Id="rId5" Type="http://schemas.openxmlformats.org/officeDocument/2006/relationships/image" Target="../media/image39.png"/><Relationship Id="rId4" Type="http://schemas.openxmlformats.org/officeDocument/2006/relationships/image" Target="../media/image38.png"/></Relationships>
</file>

<file path=ppt/slides/_rels/slide24.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xml"/><Relationship Id="rId4" Type="http://schemas.openxmlformats.org/officeDocument/2006/relationships/image" Target="../media/image48.png"/></Relationships>
</file>

<file path=ppt/slides/_rels/slide2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3.xml"/><Relationship Id="rId5" Type="http://schemas.openxmlformats.org/officeDocument/2006/relationships/image" Target="../media/image6.pn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2" Type="http://schemas.openxmlformats.org/officeDocument/2006/relationships/hyperlink" Target="https://en.wikipedia.org/wiki/Student%27s_t-statistic" TargetMode="Externa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51.gif"/><Relationship Id="rId2" Type="http://schemas.openxmlformats.org/officeDocument/2006/relationships/image" Target="../media/image50.tiff"/><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1.xml"/><Relationship Id="rId5" Type="http://schemas.openxmlformats.org/officeDocument/2006/relationships/image" Target="../media/image56.png"/><Relationship Id="rId4" Type="http://schemas.openxmlformats.org/officeDocument/2006/relationships/image" Target="../media/image55.png"/></Relationships>
</file>

<file path=ppt/slides/_rels/slide3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C3643A8C-2DFA-BE4F-9149-AB3D3310E349}" type="slidenum">
              <a:rPr lang="en-US" smtClean="0"/>
              <a:pPr/>
              <a:t>0</a:t>
            </a:fld>
            <a:endParaRPr lang="en-US" dirty="0"/>
          </a:p>
        </p:txBody>
      </p:sp>
      <p:sp>
        <p:nvSpPr>
          <p:cNvPr id="5" name="Title 3"/>
          <p:cNvSpPr txBox="1">
            <a:spLocks/>
          </p:cNvSpPr>
          <p:nvPr/>
        </p:nvSpPr>
        <p:spPr bwMode="auto">
          <a:xfrm>
            <a:off x="76200" y="2061865"/>
            <a:ext cx="8991600" cy="563562"/>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3200" b="1" kern="1200">
                <a:solidFill>
                  <a:schemeClr val="tx1"/>
                </a:solidFill>
                <a:latin typeface="+mj-lt"/>
                <a:ea typeface="ＭＳ Ｐゴシック" pitchFamily="-111" charset="-128"/>
                <a:cs typeface="ＭＳ Ｐゴシック" pitchFamily="-111" charset="-128"/>
              </a:defRPr>
            </a:lvl1pPr>
            <a:lvl2pPr algn="ctr" rtl="0" eaLnBrk="1" fontAlgn="base" hangingPunct="1">
              <a:spcBef>
                <a:spcPct val="0"/>
              </a:spcBef>
              <a:spcAft>
                <a:spcPct val="0"/>
              </a:spcAft>
              <a:defRPr sz="4400" b="1">
                <a:solidFill>
                  <a:schemeClr val="tx1"/>
                </a:solidFill>
                <a:latin typeface="Calibri" pitchFamily="-111" charset="0"/>
                <a:ea typeface="ＭＳ Ｐゴシック" pitchFamily="-111" charset="-128"/>
                <a:cs typeface="ＭＳ Ｐゴシック" pitchFamily="-111" charset="-128"/>
              </a:defRPr>
            </a:lvl2pPr>
            <a:lvl3pPr algn="ctr" rtl="0" eaLnBrk="1" fontAlgn="base" hangingPunct="1">
              <a:spcBef>
                <a:spcPct val="0"/>
              </a:spcBef>
              <a:spcAft>
                <a:spcPct val="0"/>
              </a:spcAft>
              <a:defRPr sz="4400" b="1">
                <a:solidFill>
                  <a:schemeClr val="tx1"/>
                </a:solidFill>
                <a:latin typeface="Calibri" pitchFamily="-111" charset="0"/>
                <a:ea typeface="ＭＳ Ｐゴシック" pitchFamily="-111" charset="-128"/>
                <a:cs typeface="ＭＳ Ｐゴシック" pitchFamily="-111" charset="-128"/>
              </a:defRPr>
            </a:lvl3pPr>
            <a:lvl4pPr algn="ctr" rtl="0" eaLnBrk="1" fontAlgn="base" hangingPunct="1">
              <a:spcBef>
                <a:spcPct val="0"/>
              </a:spcBef>
              <a:spcAft>
                <a:spcPct val="0"/>
              </a:spcAft>
              <a:defRPr sz="4400" b="1">
                <a:solidFill>
                  <a:schemeClr val="tx1"/>
                </a:solidFill>
                <a:latin typeface="Calibri" pitchFamily="-111" charset="0"/>
                <a:ea typeface="ＭＳ Ｐゴシック" pitchFamily="-111" charset="-128"/>
                <a:cs typeface="ＭＳ Ｐゴシック" pitchFamily="-111" charset="-128"/>
              </a:defRPr>
            </a:lvl4pPr>
            <a:lvl5pPr algn="ctr" rtl="0" eaLnBrk="1" fontAlgn="base" hangingPunct="1">
              <a:spcBef>
                <a:spcPct val="0"/>
              </a:spcBef>
              <a:spcAft>
                <a:spcPct val="0"/>
              </a:spcAft>
              <a:defRPr sz="4400" b="1">
                <a:solidFill>
                  <a:schemeClr val="tx1"/>
                </a:solidFill>
                <a:latin typeface="Calibri" pitchFamily="-111" charset="0"/>
                <a:ea typeface="ＭＳ Ｐゴシック" pitchFamily="-111" charset="-128"/>
                <a:cs typeface="ＭＳ Ｐゴシック" pitchFamily="-111" charset="-128"/>
              </a:defRPr>
            </a:lvl5pPr>
            <a:lvl6pPr marL="457200" algn="ctr" rtl="0" eaLnBrk="1" fontAlgn="base" hangingPunct="1">
              <a:spcBef>
                <a:spcPct val="0"/>
              </a:spcBef>
              <a:spcAft>
                <a:spcPct val="0"/>
              </a:spcAft>
              <a:defRPr sz="4400" b="1">
                <a:solidFill>
                  <a:schemeClr val="tx1"/>
                </a:solidFill>
                <a:latin typeface="Calibri" pitchFamily="-111" charset="0"/>
                <a:ea typeface="ＭＳ Ｐゴシック" pitchFamily="-111" charset="-128"/>
                <a:cs typeface="ＭＳ Ｐゴシック" pitchFamily="-111" charset="-128"/>
              </a:defRPr>
            </a:lvl6pPr>
            <a:lvl7pPr marL="914400" algn="ctr" rtl="0" eaLnBrk="1" fontAlgn="base" hangingPunct="1">
              <a:spcBef>
                <a:spcPct val="0"/>
              </a:spcBef>
              <a:spcAft>
                <a:spcPct val="0"/>
              </a:spcAft>
              <a:defRPr sz="4400" b="1">
                <a:solidFill>
                  <a:schemeClr val="tx1"/>
                </a:solidFill>
                <a:latin typeface="Calibri" pitchFamily="-111" charset="0"/>
                <a:ea typeface="ＭＳ Ｐゴシック" pitchFamily="-111" charset="-128"/>
                <a:cs typeface="ＭＳ Ｐゴシック" pitchFamily="-111" charset="-128"/>
              </a:defRPr>
            </a:lvl7pPr>
            <a:lvl8pPr marL="1371600" algn="ctr" rtl="0" eaLnBrk="1" fontAlgn="base" hangingPunct="1">
              <a:spcBef>
                <a:spcPct val="0"/>
              </a:spcBef>
              <a:spcAft>
                <a:spcPct val="0"/>
              </a:spcAft>
              <a:defRPr sz="4400" b="1">
                <a:solidFill>
                  <a:schemeClr val="tx1"/>
                </a:solidFill>
                <a:latin typeface="Calibri" pitchFamily="-111" charset="0"/>
                <a:ea typeface="ＭＳ Ｐゴシック" pitchFamily="-111" charset="-128"/>
                <a:cs typeface="ＭＳ Ｐゴシック" pitchFamily="-111" charset="-128"/>
              </a:defRPr>
            </a:lvl8pPr>
            <a:lvl9pPr marL="1828800" algn="ctr" rtl="0" eaLnBrk="1" fontAlgn="base" hangingPunct="1">
              <a:spcBef>
                <a:spcPct val="0"/>
              </a:spcBef>
              <a:spcAft>
                <a:spcPct val="0"/>
              </a:spcAft>
              <a:defRPr sz="4400" b="1">
                <a:solidFill>
                  <a:schemeClr val="tx1"/>
                </a:solidFill>
                <a:latin typeface="Calibri" pitchFamily="-111" charset="0"/>
                <a:ea typeface="ＭＳ Ｐゴシック" pitchFamily="-111" charset="-128"/>
                <a:cs typeface="ＭＳ Ｐゴシック" pitchFamily="-111" charset="-128"/>
              </a:defRPr>
            </a:lvl9pPr>
          </a:lstStyle>
          <a:p>
            <a:pPr defTabSz="914400"/>
            <a:r>
              <a:rPr lang="en-US" sz="3600" dirty="0"/>
              <a:t>Race to Solar Deployment </a:t>
            </a:r>
          </a:p>
          <a:p>
            <a:pPr defTabSz="914400"/>
            <a:endParaRPr lang="en-US" dirty="0"/>
          </a:p>
          <a:p>
            <a:pPr defTabSz="914400"/>
            <a:r>
              <a:rPr lang="en-US" dirty="0"/>
              <a:t>Deborah </a:t>
            </a:r>
            <a:r>
              <a:rPr lang="en-US" dirty="0" err="1"/>
              <a:t>Sunter</a:t>
            </a:r>
            <a:r>
              <a:rPr lang="en-US" dirty="0"/>
              <a:t>, Sergio Castellanos, Daniel </a:t>
            </a:r>
            <a:r>
              <a:rPr lang="en-US" dirty="0" err="1"/>
              <a:t>Kammen</a:t>
            </a:r>
            <a:endParaRPr lang="en-US" dirty="0"/>
          </a:p>
          <a:p>
            <a:pPr defTabSz="914400"/>
            <a:endParaRPr lang="en-US" dirty="0"/>
          </a:p>
          <a:p>
            <a:pPr defTabSz="914400"/>
            <a:endParaRPr lang="en-US" dirty="0"/>
          </a:p>
          <a:p>
            <a:pPr defTabSz="914400"/>
            <a:endParaRPr lang="en-US" dirty="0"/>
          </a:p>
        </p:txBody>
      </p:sp>
      <p:sp>
        <p:nvSpPr>
          <p:cNvPr id="6" name="TextBox 5"/>
          <p:cNvSpPr txBox="1"/>
          <p:nvPr/>
        </p:nvSpPr>
        <p:spPr>
          <a:xfrm>
            <a:off x="1752600" y="4796135"/>
            <a:ext cx="966794" cy="461665"/>
          </a:xfrm>
          <a:prstGeom prst="rect">
            <a:avLst/>
          </a:prstGeom>
          <a:noFill/>
        </p:spPr>
        <p:txBody>
          <a:bodyPr wrap="none" rtlCol="0">
            <a:spAutoFit/>
          </a:bodyPr>
          <a:lstStyle/>
          <a:p>
            <a:r>
              <a:rPr lang="en-US" i="1" dirty="0">
                <a:solidFill>
                  <a:schemeClr val="bg1"/>
                </a:solidFill>
                <a:latin typeface="Calibri"/>
                <a:cs typeface="Calibri"/>
              </a:rPr>
              <a:t>Silicio</a:t>
            </a:r>
          </a:p>
        </p:txBody>
      </p:sp>
      <p:sp>
        <p:nvSpPr>
          <p:cNvPr id="2" name="TextBox 1">
            <a:extLst>
              <a:ext uri="{FF2B5EF4-FFF2-40B4-BE49-F238E27FC236}">
                <a16:creationId xmlns:a16="http://schemas.microsoft.com/office/drawing/2014/main" id="{A72600DB-18ED-904B-810F-1165E3000273}"/>
              </a:ext>
            </a:extLst>
          </p:cNvPr>
          <p:cNvSpPr txBox="1"/>
          <p:nvPr/>
        </p:nvSpPr>
        <p:spPr>
          <a:xfrm>
            <a:off x="6567055" y="3135086"/>
            <a:ext cx="184731" cy="461665"/>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8932414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a:xfrm>
            <a:off x="6091042" y="6430378"/>
            <a:ext cx="2895600" cy="365125"/>
          </a:xfrm>
        </p:spPr>
        <p:txBody>
          <a:bodyPr anchor="ctr"/>
          <a:lstStyle/>
          <a:p>
            <a:pPr algn="r">
              <a:defRPr/>
            </a:pPr>
            <a:fld id="{D795B42E-D763-0840-A12E-E10E8DDC6878}" type="slidenum">
              <a:rPr lang="en-US" smtClean="0"/>
              <a:pPr algn="r">
                <a:defRPr/>
              </a:pPr>
              <a:t>9</a:t>
            </a:fld>
            <a:endParaRPr lang="en-US"/>
          </a:p>
        </p:txBody>
      </p:sp>
      <p:sp>
        <p:nvSpPr>
          <p:cNvPr id="3" name="Title 2"/>
          <p:cNvSpPr>
            <a:spLocks noGrp="1"/>
          </p:cNvSpPr>
          <p:nvPr>
            <p:ph type="title"/>
          </p:nvPr>
        </p:nvSpPr>
        <p:spPr>
          <a:xfrm>
            <a:off x="76200" y="241300"/>
            <a:ext cx="9067800" cy="508000"/>
          </a:xfrm>
        </p:spPr>
        <p:txBody>
          <a:bodyPr/>
          <a:lstStyle/>
          <a:p>
            <a:r>
              <a:rPr lang="es-ES_tradnl" dirty="0"/>
              <a:t>Solar PV: </a:t>
            </a:r>
            <a:r>
              <a:rPr lang="es-ES_tradnl" dirty="0" err="1"/>
              <a:t>Market</a:t>
            </a:r>
            <a:r>
              <a:rPr lang="es-ES_tradnl" dirty="0"/>
              <a:t> </a:t>
            </a:r>
            <a:r>
              <a:rPr lang="es-ES_tradnl" dirty="0" err="1"/>
              <a:t>Segments</a:t>
            </a:r>
            <a:endParaRPr lang="es-ES_tradnl" dirty="0"/>
          </a:p>
        </p:txBody>
      </p:sp>
      <p:grpSp>
        <p:nvGrpSpPr>
          <p:cNvPr id="8" name="Group 7">
            <a:extLst>
              <a:ext uri="{FF2B5EF4-FFF2-40B4-BE49-F238E27FC236}">
                <a16:creationId xmlns:a16="http://schemas.microsoft.com/office/drawing/2014/main" id="{6EEE0DE7-08D4-554D-A8DE-FB2A0ED4F4BD}"/>
              </a:ext>
            </a:extLst>
          </p:cNvPr>
          <p:cNvGrpSpPr/>
          <p:nvPr/>
        </p:nvGrpSpPr>
        <p:grpSpPr>
          <a:xfrm>
            <a:off x="1447800" y="1067025"/>
            <a:ext cx="5762065" cy="5045628"/>
            <a:chOff x="209838" y="955525"/>
            <a:chExt cx="4390465" cy="5045628"/>
          </a:xfrm>
        </p:grpSpPr>
        <p:pic>
          <p:nvPicPr>
            <p:cNvPr id="9" name="Picture 8">
              <a:extLst>
                <a:ext uri="{FF2B5EF4-FFF2-40B4-BE49-F238E27FC236}">
                  <a16:creationId xmlns:a16="http://schemas.microsoft.com/office/drawing/2014/main" id="{4DCDEC1E-CFA1-0A49-B835-283045A7BA9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09838" y="2173568"/>
              <a:ext cx="4390465" cy="3827585"/>
            </a:xfrm>
            <a:prstGeom prst="rect">
              <a:avLst/>
            </a:prstGeom>
          </p:spPr>
        </p:pic>
        <p:pic>
          <p:nvPicPr>
            <p:cNvPr id="10" name="Picture 9">
              <a:extLst>
                <a:ext uri="{FF2B5EF4-FFF2-40B4-BE49-F238E27FC236}">
                  <a16:creationId xmlns:a16="http://schemas.microsoft.com/office/drawing/2014/main" id="{3E84845B-8F60-C94E-B8F3-051F164C6175}"/>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057400" y="955525"/>
              <a:ext cx="1682750" cy="1026565"/>
            </a:xfrm>
            <a:prstGeom prst="rect">
              <a:avLst/>
            </a:prstGeom>
          </p:spPr>
        </p:pic>
        <p:sp>
          <p:nvSpPr>
            <p:cNvPr id="11" name="TextBox 10">
              <a:extLst>
                <a:ext uri="{FF2B5EF4-FFF2-40B4-BE49-F238E27FC236}">
                  <a16:creationId xmlns:a16="http://schemas.microsoft.com/office/drawing/2014/main" id="{E94CE1D8-0293-9149-BE4F-F2E7E6232D55}"/>
                </a:ext>
              </a:extLst>
            </p:cNvPr>
            <p:cNvSpPr txBox="1"/>
            <p:nvPr/>
          </p:nvSpPr>
          <p:spPr>
            <a:xfrm>
              <a:off x="479724" y="1218311"/>
              <a:ext cx="1577676" cy="461665"/>
            </a:xfrm>
            <a:prstGeom prst="rect">
              <a:avLst/>
            </a:prstGeom>
            <a:noFill/>
          </p:spPr>
          <p:txBody>
            <a:bodyPr wrap="none" rtlCol="0">
              <a:spAutoFit/>
            </a:bodyPr>
            <a:lstStyle/>
            <a:p>
              <a:r>
                <a:rPr lang="en-US" b="1"/>
                <a:t>~ 300 GW</a:t>
              </a:r>
            </a:p>
          </p:txBody>
        </p:sp>
      </p:grpSp>
    </p:spTree>
    <p:extLst>
      <p:ext uri="{BB962C8B-B14F-4D97-AF65-F5344CB8AC3E}">
        <p14:creationId xmlns:p14="http://schemas.microsoft.com/office/powerpoint/2010/main" val="1155319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a:xfrm>
            <a:off x="6091042" y="6430378"/>
            <a:ext cx="2895600" cy="365125"/>
          </a:xfrm>
        </p:spPr>
        <p:txBody>
          <a:bodyPr anchor="ctr"/>
          <a:lstStyle/>
          <a:p>
            <a:pPr algn="r">
              <a:defRPr/>
            </a:pPr>
            <a:fld id="{D795B42E-D763-0840-A12E-E10E8DDC6878}" type="slidenum">
              <a:rPr lang="en-US" smtClean="0"/>
              <a:pPr algn="r">
                <a:defRPr/>
              </a:pPr>
              <a:t>10</a:t>
            </a:fld>
            <a:endParaRPr lang="en-US"/>
          </a:p>
        </p:txBody>
      </p:sp>
      <p:sp>
        <p:nvSpPr>
          <p:cNvPr id="3" name="Title 2"/>
          <p:cNvSpPr>
            <a:spLocks noGrp="1"/>
          </p:cNvSpPr>
          <p:nvPr>
            <p:ph type="title"/>
          </p:nvPr>
        </p:nvSpPr>
        <p:spPr>
          <a:xfrm>
            <a:off x="76200" y="241300"/>
            <a:ext cx="9067800" cy="508000"/>
          </a:xfrm>
        </p:spPr>
        <p:txBody>
          <a:bodyPr/>
          <a:lstStyle/>
          <a:p>
            <a:r>
              <a:rPr lang="es-ES_tradnl" dirty="0"/>
              <a:t>Solar PV: </a:t>
            </a:r>
            <a:r>
              <a:rPr lang="es-ES_tradnl" dirty="0" err="1"/>
              <a:t>The</a:t>
            </a:r>
            <a:r>
              <a:rPr lang="es-ES_tradnl" dirty="0"/>
              <a:t> </a:t>
            </a:r>
            <a:r>
              <a:rPr lang="es-ES_tradnl" dirty="0" err="1"/>
              <a:t>Classic</a:t>
            </a:r>
            <a:r>
              <a:rPr lang="es-ES_tradnl" dirty="0"/>
              <a:t> </a:t>
            </a:r>
            <a:r>
              <a:rPr lang="es-ES_tradnl" dirty="0" err="1"/>
              <a:t>Experience</a:t>
            </a:r>
            <a:r>
              <a:rPr lang="es-ES_tradnl" dirty="0"/>
              <a:t> Curve</a:t>
            </a:r>
          </a:p>
        </p:txBody>
      </p:sp>
      <p:grpSp>
        <p:nvGrpSpPr>
          <p:cNvPr id="6" name="Group 5"/>
          <p:cNvGrpSpPr/>
          <p:nvPr/>
        </p:nvGrpSpPr>
        <p:grpSpPr>
          <a:xfrm>
            <a:off x="1" y="1295400"/>
            <a:ext cx="9012041" cy="4331733"/>
            <a:chOff x="1" y="1066799"/>
            <a:chExt cx="9012041" cy="4331733"/>
          </a:xfrm>
        </p:grpSpPr>
        <p:pic>
          <p:nvPicPr>
            <p:cNvPr id="12" name="Picture 11"/>
            <p:cNvPicPr>
              <a:picLocks noChangeAspect="1"/>
            </p:cNvPicPr>
            <p:nvPr/>
          </p:nvPicPr>
          <p:blipFill>
            <a:blip r:embed="rId3"/>
            <a:stretch>
              <a:fillRect/>
            </a:stretch>
          </p:blipFill>
          <p:spPr>
            <a:xfrm>
              <a:off x="381000" y="1066800"/>
              <a:ext cx="8631042" cy="4191000"/>
            </a:xfrm>
            <a:prstGeom prst="rect">
              <a:avLst/>
            </a:prstGeom>
          </p:spPr>
        </p:pic>
        <p:sp>
          <p:nvSpPr>
            <p:cNvPr id="5" name="TextBox 4"/>
            <p:cNvSpPr txBox="1"/>
            <p:nvPr/>
          </p:nvSpPr>
          <p:spPr>
            <a:xfrm>
              <a:off x="2971800" y="5029200"/>
              <a:ext cx="3615255" cy="369332"/>
            </a:xfrm>
            <a:prstGeom prst="rect">
              <a:avLst/>
            </a:prstGeom>
            <a:solidFill>
              <a:schemeClr val="bg1"/>
            </a:solidFill>
          </p:spPr>
          <p:txBody>
            <a:bodyPr wrap="none" rtlCol="0">
              <a:spAutoFit/>
            </a:bodyPr>
            <a:lstStyle/>
            <a:p>
              <a:r>
                <a:rPr lang="es-ES_tradnl" sz="1800" b="1" dirty="0">
                  <a:latin typeface="Calibri"/>
                  <a:cs typeface="Calibri"/>
                </a:rPr>
                <a:t>Paneles solares producidos [MWp]</a:t>
              </a:r>
            </a:p>
          </p:txBody>
        </p:sp>
        <p:sp>
          <p:nvSpPr>
            <p:cNvPr id="7" name="TextBox 6"/>
            <p:cNvSpPr txBox="1"/>
            <p:nvPr/>
          </p:nvSpPr>
          <p:spPr>
            <a:xfrm rot="16200000">
              <a:off x="-1589000" y="2655800"/>
              <a:ext cx="3824333" cy="646331"/>
            </a:xfrm>
            <a:prstGeom prst="rect">
              <a:avLst/>
            </a:prstGeom>
            <a:solidFill>
              <a:schemeClr val="bg1"/>
            </a:solidFill>
          </p:spPr>
          <p:txBody>
            <a:bodyPr wrap="square" rtlCol="0">
              <a:spAutoFit/>
            </a:bodyPr>
            <a:lstStyle/>
            <a:p>
              <a:pPr algn="ctr"/>
              <a:r>
                <a:rPr lang="es-ES_tradnl" sz="1800" b="1" dirty="0" err="1">
                  <a:latin typeface="Calibri"/>
                  <a:cs typeface="Calibri"/>
                </a:rPr>
                <a:t>Avg</a:t>
              </a:r>
              <a:r>
                <a:rPr lang="es-ES_tradnl" sz="1800" b="1" dirty="0">
                  <a:latin typeface="Calibri"/>
                  <a:cs typeface="Calibri"/>
                </a:rPr>
                <a:t>. global </a:t>
              </a:r>
              <a:r>
                <a:rPr lang="es-ES_tradnl" sz="1800" b="1" dirty="0" err="1">
                  <a:latin typeface="Calibri"/>
                  <a:cs typeface="Calibri"/>
                </a:rPr>
                <a:t>price</a:t>
              </a:r>
              <a:endParaRPr lang="es-ES_tradnl" sz="1800" b="1" dirty="0">
                <a:latin typeface="Calibri"/>
                <a:cs typeface="Calibri"/>
              </a:endParaRPr>
            </a:p>
            <a:p>
              <a:pPr algn="ctr"/>
              <a:r>
                <a:rPr lang="es-ES_tradnl" sz="1800" b="1" dirty="0">
                  <a:latin typeface="Calibri"/>
                  <a:cs typeface="Calibri"/>
                </a:rPr>
                <a:t>of solar PV modules 2010 [$/Wp]</a:t>
              </a:r>
            </a:p>
          </p:txBody>
        </p:sp>
      </p:grpSp>
    </p:spTree>
    <p:extLst>
      <p:ext uri="{BB962C8B-B14F-4D97-AF65-F5344CB8AC3E}">
        <p14:creationId xmlns:p14="http://schemas.microsoft.com/office/powerpoint/2010/main" val="1746752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Slide Number Placeholder 1">
            <a:extLst>
              <a:ext uri="{FF2B5EF4-FFF2-40B4-BE49-F238E27FC236}">
                <a16:creationId xmlns:a16="http://schemas.microsoft.com/office/drawing/2014/main" id="{51C020D2-4342-174B-84FD-948FB9193192}"/>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pitchFamily="2" charset="0"/>
                <a:ea typeface="ＭＳ Ｐゴシック" panose="020B0600070205080204" pitchFamily="34" charset="-128"/>
              </a:defRPr>
            </a:lvl1pPr>
            <a:lvl2pPr marL="742950" indent="-285750">
              <a:spcBef>
                <a:spcPct val="20000"/>
              </a:spcBef>
              <a:buChar char="–"/>
              <a:defRPr sz="2800">
                <a:solidFill>
                  <a:schemeClr val="tx1"/>
                </a:solidFill>
                <a:latin typeface="Times" pitchFamily="2" charset="0"/>
                <a:ea typeface="ＭＳ Ｐゴシック" panose="020B0600070205080204" pitchFamily="34" charset="-128"/>
              </a:defRPr>
            </a:lvl2pPr>
            <a:lvl3pPr marL="1143000" indent="-228600">
              <a:spcBef>
                <a:spcPct val="20000"/>
              </a:spcBef>
              <a:buChar char="•"/>
              <a:defRPr sz="2400">
                <a:solidFill>
                  <a:schemeClr val="tx1"/>
                </a:solidFill>
                <a:latin typeface="Times" pitchFamily="2" charset="0"/>
                <a:ea typeface="ＭＳ Ｐゴシック" panose="020B0600070205080204" pitchFamily="34" charset="-128"/>
              </a:defRPr>
            </a:lvl3pPr>
            <a:lvl4pPr marL="1600200" indent="-228600">
              <a:spcBef>
                <a:spcPct val="20000"/>
              </a:spcBef>
              <a:buChar char="–"/>
              <a:defRPr sz="2000">
                <a:solidFill>
                  <a:schemeClr val="tx1"/>
                </a:solidFill>
                <a:latin typeface="Times" pitchFamily="2" charset="0"/>
                <a:ea typeface="ＭＳ Ｐゴシック" panose="020B0600070205080204" pitchFamily="34" charset="-128"/>
              </a:defRPr>
            </a:lvl4pPr>
            <a:lvl5pPr marL="2057400" indent="-228600">
              <a:spcBef>
                <a:spcPct val="20000"/>
              </a:spcBef>
              <a:buChar char="»"/>
              <a:defRPr sz="2000">
                <a:solidFill>
                  <a:schemeClr val="tx1"/>
                </a:solidFill>
                <a:latin typeface="Times" pitchFamily="2"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9pPr>
          </a:lstStyle>
          <a:p>
            <a:pPr eaLnBrk="1" hangingPunct="1">
              <a:spcBef>
                <a:spcPct val="0"/>
              </a:spcBef>
              <a:buFontTx/>
              <a:buNone/>
            </a:pPr>
            <a:fld id="{58066B85-3D56-B84A-B5D5-CCF882B6ABE2}" type="slidenum">
              <a:rPr lang="en-US" altLang="en-US" sz="1200" smtClean="0">
                <a:solidFill>
                  <a:srgbClr val="898989"/>
                </a:solidFill>
                <a:latin typeface="Arial" panose="020B0604020202020204" pitchFamily="34" charset="0"/>
              </a:rPr>
              <a:pPr eaLnBrk="1" hangingPunct="1">
                <a:spcBef>
                  <a:spcPct val="0"/>
                </a:spcBef>
                <a:buFontTx/>
                <a:buNone/>
              </a:pPr>
              <a:t>11</a:t>
            </a:fld>
            <a:endParaRPr lang="en-US" altLang="en-US" sz="1200">
              <a:solidFill>
                <a:srgbClr val="898989"/>
              </a:solidFill>
              <a:latin typeface="Arial" panose="020B0604020202020204" pitchFamily="34" charset="0"/>
            </a:endParaRPr>
          </a:p>
        </p:txBody>
      </p:sp>
      <p:pic>
        <p:nvPicPr>
          <p:cNvPr id="44034" name="Picture 2">
            <a:extLst>
              <a:ext uri="{FF2B5EF4-FFF2-40B4-BE49-F238E27FC236}">
                <a16:creationId xmlns:a16="http://schemas.microsoft.com/office/drawing/2014/main" id="{62E99321-11D1-5B40-9480-A9783F7BAD0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77825" y="0"/>
            <a:ext cx="838835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082157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76200" y="241300"/>
            <a:ext cx="9067800" cy="508000"/>
          </a:xfrm>
        </p:spPr>
        <p:txBody>
          <a:bodyPr/>
          <a:lstStyle/>
          <a:p>
            <a:r>
              <a:rPr lang="es-ES_tradnl" dirty="0" err="1"/>
              <a:t>Continued</a:t>
            </a:r>
            <a:r>
              <a:rPr lang="es-ES_tradnl" dirty="0"/>
              <a:t> </a:t>
            </a:r>
            <a:r>
              <a:rPr lang="es-ES_tradnl" dirty="0" err="1"/>
              <a:t>decrease</a:t>
            </a:r>
            <a:r>
              <a:rPr lang="es-ES_tradnl" dirty="0"/>
              <a:t> in module </a:t>
            </a:r>
            <a:r>
              <a:rPr lang="es-ES_tradnl" dirty="0" err="1"/>
              <a:t>prices</a:t>
            </a:r>
            <a:r>
              <a:rPr lang="es-ES_tradnl" dirty="0"/>
              <a:t> and </a:t>
            </a:r>
            <a:r>
              <a:rPr lang="es-ES_tradnl" dirty="0" err="1"/>
              <a:t>costs</a:t>
            </a:r>
            <a:endParaRPr lang="es-ES_tradnl" dirty="0"/>
          </a:p>
        </p:txBody>
      </p:sp>
      <p:sp>
        <p:nvSpPr>
          <p:cNvPr id="4" name="Slide Number Placeholder 3"/>
          <p:cNvSpPr>
            <a:spLocks noGrp="1"/>
          </p:cNvSpPr>
          <p:nvPr>
            <p:ph type="sldNum" sz="quarter" idx="12"/>
          </p:nvPr>
        </p:nvSpPr>
        <p:spPr/>
        <p:txBody>
          <a:bodyPr/>
          <a:lstStyle/>
          <a:p>
            <a:fld id="{C3643A8C-2DFA-BE4F-9149-AB3D3310E349}" type="slidenum">
              <a:rPr lang="en-US" smtClean="0"/>
              <a:pPr/>
              <a:t>12</a:t>
            </a:fld>
            <a:endParaRPr lang="en-US" dirty="0"/>
          </a:p>
        </p:txBody>
      </p:sp>
      <p:pic>
        <p:nvPicPr>
          <p:cNvPr id="5" name="Picture 4"/>
          <p:cNvPicPr>
            <a:picLocks noChangeAspect="1"/>
          </p:cNvPicPr>
          <p:nvPr/>
        </p:nvPicPr>
        <p:blipFill>
          <a:blip r:embed="rId2"/>
          <a:stretch>
            <a:fillRect/>
          </a:stretch>
        </p:blipFill>
        <p:spPr>
          <a:xfrm>
            <a:off x="0" y="914400"/>
            <a:ext cx="9144000" cy="3111656"/>
          </a:xfrm>
          <a:prstGeom prst="rect">
            <a:avLst/>
          </a:prstGeom>
        </p:spPr>
      </p:pic>
      <p:sp>
        <p:nvSpPr>
          <p:cNvPr id="7" name="TextBox 6"/>
          <p:cNvSpPr txBox="1"/>
          <p:nvPr/>
        </p:nvSpPr>
        <p:spPr>
          <a:xfrm>
            <a:off x="1726978" y="6172200"/>
            <a:ext cx="2616422" cy="215444"/>
          </a:xfrm>
          <a:prstGeom prst="rect">
            <a:avLst/>
          </a:prstGeom>
          <a:noFill/>
        </p:spPr>
        <p:txBody>
          <a:bodyPr wrap="none" rtlCol="0">
            <a:spAutoFit/>
          </a:bodyPr>
          <a:lstStyle/>
          <a:p>
            <a:r>
              <a:rPr lang="en-US" sz="800"/>
              <a:t>Source</a:t>
            </a:r>
            <a:r>
              <a:rPr lang="en-US" sz="800" dirty="0"/>
              <a:t>: SunShot Q3/Q4 2016 Solar Industry Update </a:t>
            </a:r>
          </a:p>
        </p:txBody>
      </p:sp>
      <p:sp>
        <p:nvSpPr>
          <p:cNvPr id="9" name="Rectangle 8"/>
          <p:cNvSpPr/>
          <p:nvPr/>
        </p:nvSpPr>
        <p:spPr>
          <a:xfrm>
            <a:off x="7924800" y="1981200"/>
            <a:ext cx="647700" cy="167552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953000" y="749300"/>
            <a:ext cx="45719" cy="3276756"/>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4343400" y="1981200"/>
            <a:ext cx="609600" cy="167552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p:cNvPicPr>
            <a:picLocks noChangeAspect="1"/>
          </p:cNvPicPr>
          <p:nvPr/>
        </p:nvPicPr>
        <p:blipFill>
          <a:blip r:embed="rId3"/>
          <a:stretch>
            <a:fillRect/>
          </a:stretch>
        </p:blipFill>
        <p:spPr>
          <a:xfrm>
            <a:off x="1827907" y="4060992"/>
            <a:ext cx="5279562" cy="2063727"/>
          </a:xfrm>
          <a:prstGeom prst="rect">
            <a:avLst/>
          </a:prstGeom>
          <a:ln w="28575">
            <a:solidFill>
              <a:srgbClr val="FF0000"/>
            </a:solidFill>
          </a:ln>
        </p:spPr>
      </p:pic>
    </p:spTree>
    <p:extLst>
      <p:ext uri="{BB962C8B-B14F-4D97-AF65-F5344CB8AC3E}">
        <p14:creationId xmlns:p14="http://schemas.microsoft.com/office/powerpoint/2010/main" val="10238620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a:p>
        </p:txBody>
      </p:sp>
      <p:sp>
        <p:nvSpPr>
          <p:cNvPr id="3" name="Title 2"/>
          <p:cNvSpPr>
            <a:spLocks noGrp="1"/>
          </p:cNvSpPr>
          <p:nvPr>
            <p:ph type="title"/>
          </p:nvPr>
        </p:nvSpPr>
        <p:spPr/>
        <p:txBody>
          <a:bodyPr/>
          <a:lstStyle/>
          <a:p>
            <a:r>
              <a:rPr lang="en-US" dirty="0"/>
              <a:t>Solar PV: Systems </a:t>
            </a:r>
            <a:r>
              <a:rPr lang="en-US"/>
              <a:t>costs structure</a:t>
            </a:r>
            <a:endParaRPr lang="en-US" dirty="0"/>
          </a:p>
        </p:txBody>
      </p:sp>
      <p:sp>
        <p:nvSpPr>
          <p:cNvPr id="4" name="Slide Number Placeholder 3"/>
          <p:cNvSpPr>
            <a:spLocks noGrp="1"/>
          </p:cNvSpPr>
          <p:nvPr>
            <p:ph type="sldNum" sz="quarter" idx="12"/>
          </p:nvPr>
        </p:nvSpPr>
        <p:spPr/>
        <p:txBody>
          <a:bodyPr/>
          <a:lstStyle/>
          <a:p>
            <a:fld id="{C3643A8C-2DFA-BE4F-9149-AB3D3310E349}" type="slidenum">
              <a:rPr lang="en-US" smtClean="0"/>
              <a:pPr/>
              <a:t>13</a:t>
            </a:fld>
            <a:endParaRPr lang="en-US" dirty="0"/>
          </a:p>
        </p:txBody>
      </p:sp>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20189" y="856647"/>
            <a:ext cx="7940062" cy="5209509"/>
          </a:xfrm>
          <a:prstGeom prst="rect">
            <a:avLst/>
          </a:prstGeom>
        </p:spPr>
      </p:pic>
      <p:sp>
        <p:nvSpPr>
          <p:cNvPr id="6" name="TextBox 5"/>
          <p:cNvSpPr txBox="1"/>
          <p:nvPr/>
        </p:nvSpPr>
        <p:spPr>
          <a:xfrm>
            <a:off x="1676400" y="6200109"/>
            <a:ext cx="3230372" cy="230832"/>
          </a:xfrm>
          <a:prstGeom prst="rect">
            <a:avLst/>
          </a:prstGeom>
          <a:noFill/>
        </p:spPr>
        <p:txBody>
          <a:bodyPr wrap="none" rtlCol="0">
            <a:spAutoFit/>
          </a:bodyPr>
          <a:lstStyle/>
          <a:p>
            <a:r>
              <a:rPr lang="en-US" sz="900" dirty="0">
                <a:latin typeface="Calibri" charset="0"/>
                <a:ea typeface="Calibri" charset="0"/>
                <a:cs typeface="Calibri" charset="0"/>
              </a:rPr>
              <a:t>Fuente: U.S. Solar Photovoltaic System Cost Benchmark: Q1 2016</a:t>
            </a:r>
          </a:p>
        </p:txBody>
      </p:sp>
    </p:spTree>
    <p:extLst>
      <p:ext uri="{BB962C8B-B14F-4D97-AF65-F5344CB8AC3E}">
        <p14:creationId xmlns:p14="http://schemas.microsoft.com/office/powerpoint/2010/main" val="17601318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76200" y="241300"/>
            <a:ext cx="8763000" cy="508000"/>
          </a:xfrm>
        </p:spPr>
        <p:txBody>
          <a:bodyPr/>
          <a:lstStyle/>
          <a:p>
            <a:r>
              <a:rPr lang="en-US" dirty="0"/>
              <a:t>Savings grow with system size</a:t>
            </a:r>
          </a:p>
        </p:txBody>
      </p:sp>
      <p:sp>
        <p:nvSpPr>
          <p:cNvPr id="4" name="Slide Number Placeholder 3"/>
          <p:cNvSpPr>
            <a:spLocks noGrp="1"/>
          </p:cNvSpPr>
          <p:nvPr>
            <p:ph type="sldNum" sz="quarter" idx="12"/>
          </p:nvPr>
        </p:nvSpPr>
        <p:spPr/>
        <p:txBody>
          <a:bodyPr/>
          <a:lstStyle/>
          <a:p>
            <a:fld id="{C3643A8C-2DFA-BE4F-9149-AB3D3310E349}" type="slidenum">
              <a:rPr lang="en-US" smtClean="0"/>
              <a:pPr/>
              <a:t>14</a:t>
            </a:fld>
            <a:endParaRPr lang="en-US" dirty="0"/>
          </a:p>
        </p:txBody>
      </p:sp>
      <p:pic>
        <p:nvPicPr>
          <p:cNvPr id="12" name="Picture 11">
            <a:extLst>
              <a:ext uri="{FF2B5EF4-FFF2-40B4-BE49-F238E27FC236}">
                <a16:creationId xmlns:a16="http://schemas.microsoft.com/office/drawing/2014/main" id="{CE00D329-A0F9-254E-BDD1-9D823CC2F45C}"/>
              </a:ext>
            </a:extLst>
          </p:cNvPr>
          <p:cNvPicPr>
            <a:picLocks noChangeAspect="1"/>
          </p:cNvPicPr>
          <p:nvPr/>
        </p:nvPicPr>
        <p:blipFill>
          <a:blip r:embed="rId2"/>
          <a:stretch>
            <a:fillRect/>
          </a:stretch>
        </p:blipFill>
        <p:spPr>
          <a:xfrm>
            <a:off x="1238471" y="770639"/>
            <a:ext cx="6438458" cy="5316722"/>
          </a:xfrm>
          <a:prstGeom prst="rect">
            <a:avLst/>
          </a:prstGeom>
        </p:spPr>
      </p:pic>
    </p:spTree>
    <p:extLst>
      <p:ext uri="{BB962C8B-B14F-4D97-AF65-F5344CB8AC3E}">
        <p14:creationId xmlns:p14="http://schemas.microsoft.com/office/powerpoint/2010/main" val="8397108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76200" y="241300"/>
            <a:ext cx="8763000" cy="508000"/>
          </a:xfrm>
        </p:spPr>
        <p:txBody>
          <a:bodyPr/>
          <a:lstStyle/>
          <a:p>
            <a:r>
              <a:rPr lang="en-US" dirty="0"/>
              <a:t>Opportunities for continued savings are huge</a:t>
            </a:r>
          </a:p>
        </p:txBody>
      </p:sp>
      <p:sp>
        <p:nvSpPr>
          <p:cNvPr id="4" name="Slide Number Placeholder 3"/>
          <p:cNvSpPr>
            <a:spLocks noGrp="1"/>
          </p:cNvSpPr>
          <p:nvPr>
            <p:ph type="sldNum" sz="quarter" idx="12"/>
          </p:nvPr>
        </p:nvSpPr>
        <p:spPr/>
        <p:txBody>
          <a:bodyPr/>
          <a:lstStyle/>
          <a:p>
            <a:fld id="{C3643A8C-2DFA-BE4F-9149-AB3D3310E349}" type="slidenum">
              <a:rPr lang="en-US" smtClean="0"/>
              <a:pPr/>
              <a:t>15</a:t>
            </a:fld>
            <a:endParaRPr lang="en-US" dirty="0"/>
          </a:p>
        </p:txBody>
      </p:sp>
      <p:pic>
        <p:nvPicPr>
          <p:cNvPr id="5" name="Picture 4">
            <a:extLst>
              <a:ext uri="{FF2B5EF4-FFF2-40B4-BE49-F238E27FC236}">
                <a16:creationId xmlns:a16="http://schemas.microsoft.com/office/drawing/2014/main" id="{103639A6-AA77-C449-B70B-9872B84DB181}"/>
              </a:ext>
            </a:extLst>
          </p:cNvPr>
          <p:cNvPicPr>
            <a:picLocks noChangeAspect="1"/>
          </p:cNvPicPr>
          <p:nvPr/>
        </p:nvPicPr>
        <p:blipFill>
          <a:blip r:embed="rId2"/>
          <a:stretch>
            <a:fillRect/>
          </a:stretch>
        </p:blipFill>
        <p:spPr>
          <a:xfrm>
            <a:off x="0" y="939242"/>
            <a:ext cx="9144000" cy="4979516"/>
          </a:xfrm>
          <a:prstGeom prst="rect">
            <a:avLst/>
          </a:prstGeom>
        </p:spPr>
      </p:pic>
    </p:spTree>
    <p:extLst>
      <p:ext uri="{BB962C8B-B14F-4D97-AF65-F5344CB8AC3E}">
        <p14:creationId xmlns:p14="http://schemas.microsoft.com/office/powerpoint/2010/main" val="40686383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76200" y="241300"/>
            <a:ext cx="8763000" cy="508000"/>
          </a:xfrm>
        </p:spPr>
        <p:txBody>
          <a:bodyPr/>
          <a:lstStyle/>
          <a:p>
            <a:r>
              <a:rPr lang="en-US" dirty="0"/>
              <a:t>Residential &amp; Non-residential Solar</a:t>
            </a:r>
          </a:p>
        </p:txBody>
      </p:sp>
      <p:sp>
        <p:nvSpPr>
          <p:cNvPr id="4" name="Slide Number Placeholder 3"/>
          <p:cNvSpPr>
            <a:spLocks noGrp="1"/>
          </p:cNvSpPr>
          <p:nvPr>
            <p:ph type="sldNum" sz="quarter" idx="12"/>
          </p:nvPr>
        </p:nvSpPr>
        <p:spPr/>
        <p:txBody>
          <a:bodyPr/>
          <a:lstStyle/>
          <a:p>
            <a:fld id="{C3643A8C-2DFA-BE4F-9149-AB3D3310E349}" type="slidenum">
              <a:rPr lang="en-US" smtClean="0"/>
              <a:pPr/>
              <a:t>16</a:t>
            </a:fld>
            <a:endParaRPr lang="en-US" dirty="0"/>
          </a:p>
        </p:txBody>
      </p:sp>
      <p:pic>
        <p:nvPicPr>
          <p:cNvPr id="6" name="Picture 5">
            <a:extLst>
              <a:ext uri="{FF2B5EF4-FFF2-40B4-BE49-F238E27FC236}">
                <a16:creationId xmlns:a16="http://schemas.microsoft.com/office/drawing/2014/main" id="{92C61F45-72D1-D141-8D48-790F9870236D}"/>
              </a:ext>
            </a:extLst>
          </p:cNvPr>
          <p:cNvPicPr>
            <a:picLocks noChangeAspect="1"/>
          </p:cNvPicPr>
          <p:nvPr/>
        </p:nvPicPr>
        <p:blipFill>
          <a:blip r:embed="rId2"/>
          <a:stretch>
            <a:fillRect/>
          </a:stretch>
        </p:blipFill>
        <p:spPr>
          <a:xfrm>
            <a:off x="0" y="826646"/>
            <a:ext cx="9144000" cy="5204708"/>
          </a:xfrm>
          <a:prstGeom prst="rect">
            <a:avLst/>
          </a:prstGeom>
        </p:spPr>
      </p:pic>
    </p:spTree>
    <p:extLst>
      <p:ext uri="{BB962C8B-B14F-4D97-AF65-F5344CB8AC3E}">
        <p14:creationId xmlns:p14="http://schemas.microsoft.com/office/powerpoint/2010/main" val="24660931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Global increase in DG investments</a:t>
            </a:r>
          </a:p>
        </p:txBody>
      </p:sp>
      <p:sp>
        <p:nvSpPr>
          <p:cNvPr id="4" name="Slide Number Placeholder 3"/>
          <p:cNvSpPr>
            <a:spLocks noGrp="1"/>
          </p:cNvSpPr>
          <p:nvPr>
            <p:ph type="sldNum" sz="quarter" idx="12"/>
          </p:nvPr>
        </p:nvSpPr>
        <p:spPr/>
        <p:txBody>
          <a:bodyPr/>
          <a:lstStyle/>
          <a:p>
            <a:fld id="{C3643A8C-2DFA-BE4F-9149-AB3D3310E349}" type="slidenum">
              <a:rPr lang="en-US" smtClean="0"/>
              <a:pPr/>
              <a:t>17</a:t>
            </a:fld>
            <a:endParaRPr lang="en-US" dirty="0"/>
          </a:p>
        </p:txBody>
      </p:sp>
      <p:sp>
        <p:nvSpPr>
          <p:cNvPr id="7" name="TextBox 6"/>
          <p:cNvSpPr txBox="1"/>
          <p:nvPr/>
        </p:nvSpPr>
        <p:spPr>
          <a:xfrm>
            <a:off x="28313" y="6096000"/>
            <a:ext cx="6067687" cy="246221"/>
          </a:xfrm>
          <a:prstGeom prst="rect">
            <a:avLst/>
          </a:prstGeom>
          <a:noFill/>
        </p:spPr>
        <p:txBody>
          <a:bodyPr wrap="none" rtlCol="0">
            <a:spAutoFit/>
          </a:bodyPr>
          <a:lstStyle/>
          <a:p>
            <a:r>
              <a:rPr lang="en-US" sz="1000" dirty="0">
                <a:latin typeface="Calibri" charset="0"/>
                <a:ea typeface="Calibri" charset="0"/>
                <a:cs typeface="Calibri" charset="0"/>
              </a:rPr>
              <a:t>https://</a:t>
            </a:r>
            <a:r>
              <a:rPr lang="en-US" sz="1000" dirty="0" err="1">
                <a:latin typeface="Calibri" charset="0"/>
                <a:ea typeface="Calibri" charset="0"/>
                <a:cs typeface="Calibri" charset="0"/>
              </a:rPr>
              <a:t>www.greentechmedia.com</a:t>
            </a:r>
            <a:r>
              <a:rPr lang="en-US" sz="1000" dirty="0">
                <a:latin typeface="Calibri" charset="0"/>
                <a:ea typeface="Calibri" charset="0"/>
                <a:cs typeface="Calibri" charset="0"/>
              </a:rPr>
              <a:t>/articles/read/</a:t>
            </a:r>
            <a:r>
              <a:rPr lang="en-US" sz="1000" dirty="0" err="1">
                <a:latin typeface="Calibri" charset="0"/>
                <a:ea typeface="Calibri" charset="0"/>
                <a:cs typeface="Calibri" charset="0"/>
              </a:rPr>
              <a:t>Californias</a:t>
            </a:r>
            <a:r>
              <a:rPr lang="en-US" sz="1000" dirty="0">
                <a:latin typeface="Calibri" charset="0"/>
                <a:ea typeface="Calibri" charset="0"/>
                <a:cs typeface="Calibri" charset="0"/>
              </a:rPr>
              <a:t>-Energy-Future-The-Revolution-Might-Be-Distributed</a:t>
            </a:r>
          </a:p>
        </p:txBody>
      </p:sp>
      <p:grpSp>
        <p:nvGrpSpPr>
          <p:cNvPr id="9" name="Group 8"/>
          <p:cNvGrpSpPr/>
          <p:nvPr/>
        </p:nvGrpSpPr>
        <p:grpSpPr>
          <a:xfrm>
            <a:off x="990600" y="2972308"/>
            <a:ext cx="6938982" cy="2926726"/>
            <a:chOff x="195590" y="1024500"/>
            <a:chExt cx="6938982" cy="2926726"/>
          </a:xfrm>
        </p:grpSpPr>
        <p:pic>
          <p:nvPicPr>
            <p:cNvPr id="5" name="Picture 4"/>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457199" y="1131825"/>
              <a:ext cx="6677373" cy="2819401"/>
            </a:xfrm>
            <a:prstGeom prst="rect">
              <a:avLst/>
            </a:prstGeom>
          </p:spPr>
        </p:pic>
        <p:sp>
          <p:nvSpPr>
            <p:cNvPr id="8" name="TextBox 7"/>
            <p:cNvSpPr txBox="1"/>
            <p:nvPr/>
          </p:nvSpPr>
          <p:spPr>
            <a:xfrm rot="16200000">
              <a:off x="-954982" y="2175072"/>
              <a:ext cx="2824364" cy="523220"/>
            </a:xfrm>
            <a:prstGeom prst="rect">
              <a:avLst/>
            </a:prstGeom>
            <a:noFill/>
          </p:spPr>
          <p:txBody>
            <a:bodyPr wrap="none" rtlCol="0">
              <a:spAutoFit/>
            </a:bodyPr>
            <a:lstStyle/>
            <a:p>
              <a:pPr algn="ctr"/>
              <a:r>
                <a:rPr lang="en-US" sz="1400" b="1" dirty="0"/>
                <a:t>Globally, Utility investments in </a:t>
              </a:r>
            </a:p>
            <a:p>
              <a:pPr algn="ctr"/>
              <a:r>
                <a:rPr lang="en-US" sz="1400" b="1" dirty="0"/>
                <a:t>Distributed Energy companies</a:t>
              </a:r>
            </a:p>
          </p:txBody>
        </p:sp>
      </p:grpSp>
      <p:pic>
        <p:nvPicPr>
          <p:cNvPr id="6" name="Picture 5"/>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720957" y="1013793"/>
            <a:ext cx="4124736" cy="2822188"/>
          </a:xfrm>
          <a:prstGeom prst="rect">
            <a:avLst/>
          </a:prstGeom>
        </p:spPr>
      </p:pic>
    </p:spTree>
    <p:extLst>
      <p:ext uri="{BB962C8B-B14F-4D97-AF65-F5344CB8AC3E}">
        <p14:creationId xmlns:p14="http://schemas.microsoft.com/office/powerpoint/2010/main" val="2390411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s-ES_tradnl" dirty="0" err="1"/>
              <a:t>Innovation</a:t>
            </a:r>
            <a:r>
              <a:rPr lang="es-ES_tradnl" dirty="0"/>
              <a:t> in Balance of </a:t>
            </a:r>
            <a:r>
              <a:rPr lang="es-ES_tradnl" dirty="0" err="1"/>
              <a:t>Systems</a:t>
            </a:r>
            <a:r>
              <a:rPr lang="es-ES_tradnl" dirty="0"/>
              <a:t> (“BOS”)</a:t>
            </a:r>
          </a:p>
        </p:txBody>
      </p:sp>
      <p:sp>
        <p:nvSpPr>
          <p:cNvPr id="4" name="Slide Number Placeholder 3"/>
          <p:cNvSpPr>
            <a:spLocks noGrp="1"/>
          </p:cNvSpPr>
          <p:nvPr>
            <p:ph type="sldNum" sz="quarter" idx="11"/>
          </p:nvPr>
        </p:nvSpPr>
        <p:spPr>
          <a:xfrm>
            <a:off x="6096000" y="6424514"/>
            <a:ext cx="2895600" cy="365125"/>
          </a:xfrm>
        </p:spPr>
        <p:txBody>
          <a:bodyPr anchor="ctr"/>
          <a:lstStyle/>
          <a:p>
            <a:pPr algn="r">
              <a:defRPr/>
            </a:pPr>
            <a:fld id="{D795B42E-D763-0840-A12E-E10E8DDC6878}" type="slidenum">
              <a:rPr lang="en-US" smtClean="0"/>
              <a:pPr algn="r">
                <a:defRPr/>
              </a:pPr>
              <a:t>18</a:t>
            </a:fld>
            <a:endParaRPr lang="en-US" dirty="0"/>
          </a:p>
        </p:txBody>
      </p:sp>
      <p:pic>
        <p:nvPicPr>
          <p:cNvPr id="6" name="Picture 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562600" y="1128200"/>
            <a:ext cx="3282962" cy="2529399"/>
          </a:xfrm>
          <a:prstGeom prst="rect">
            <a:avLst/>
          </a:prstGeom>
        </p:spPr>
      </p:pic>
      <p:pic>
        <p:nvPicPr>
          <p:cNvPr id="7" name="Picture 6"/>
          <p:cNvPicPr>
            <a:picLocks noChangeAspect="1"/>
          </p:cNvPicPr>
          <p:nvPr/>
        </p:nvPicPr>
        <p:blipFill>
          <a:blip r:embed="rId4" cstate="screen">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a:ext>
            </a:extLst>
          </a:blip>
          <a:stretch>
            <a:fillRect/>
          </a:stretch>
        </p:blipFill>
        <p:spPr>
          <a:xfrm>
            <a:off x="0" y="858022"/>
            <a:ext cx="5198187" cy="3410553"/>
          </a:xfrm>
          <a:prstGeom prst="rect">
            <a:avLst/>
          </a:prstGeom>
        </p:spPr>
      </p:pic>
      <p:pic>
        <p:nvPicPr>
          <p:cNvPr id="10" name="Picture 9"/>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3276600" y="2542941"/>
            <a:ext cx="228600" cy="1066647"/>
          </a:xfrm>
          <a:prstGeom prst="rect">
            <a:avLst/>
          </a:prstGeom>
        </p:spPr>
      </p:pic>
      <p:pic>
        <p:nvPicPr>
          <p:cNvPr id="11" name="Picture 10"/>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1676399" y="2247088"/>
            <a:ext cx="228601" cy="1410359"/>
          </a:xfrm>
          <a:prstGeom prst="rect">
            <a:avLst/>
          </a:prstGeom>
        </p:spPr>
      </p:pic>
      <p:pic>
        <p:nvPicPr>
          <p:cNvPr id="12" name="Picture 11"/>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224193" y="1049791"/>
            <a:ext cx="4953001" cy="304800"/>
          </a:xfrm>
          <a:prstGeom prst="rect">
            <a:avLst/>
          </a:prstGeom>
        </p:spPr>
      </p:pic>
      <p:pic>
        <p:nvPicPr>
          <p:cNvPr id="13" name="Picture 12"/>
          <p:cNvPicPr>
            <a:picLocks noChangeAspect="1"/>
          </p:cNvPicPr>
          <p:nvPr/>
        </p:nvPicPr>
        <p:blipFill rotWithShape="1">
          <a:blip r:embed="rId9" cstate="screen">
            <a:extLst>
              <a:ext uri="{28A0092B-C50C-407E-A947-70E740481C1C}">
                <a14:useLocalDpi xmlns:a14="http://schemas.microsoft.com/office/drawing/2010/main"/>
              </a:ext>
            </a:extLst>
          </a:blip>
          <a:srcRect/>
          <a:stretch/>
        </p:blipFill>
        <p:spPr>
          <a:xfrm>
            <a:off x="1075092" y="3657599"/>
            <a:ext cx="3581401" cy="596900"/>
          </a:xfrm>
          <a:prstGeom prst="rect">
            <a:avLst/>
          </a:prstGeom>
        </p:spPr>
      </p:pic>
      <p:pic>
        <p:nvPicPr>
          <p:cNvPr id="14" name="Picture 13"/>
          <p:cNvPicPr>
            <a:picLocks noChangeAspect="1"/>
          </p:cNvPicPr>
          <p:nvPr/>
        </p:nvPicPr>
        <p:blipFill rotWithShape="1">
          <a:blip r:embed="rId10" cstate="screen">
            <a:extLst>
              <a:ext uri="{28A0092B-C50C-407E-A947-70E740481C1C}">
                <a14:useLocalDpi xmlns:a14="http://schemas.microsoft.com/office/drawing/2010/main"/>
              </a:ext>
            </a:extLst>
          </a:blip>
          <a:srcRect/>
          <a:stretch/>
        </p:blipFill>
        <p:spPr>
          <a:xfrm>
            <a:off x="4948594" y="2795947"/>
            <a:ext cx="228600" cy="886900"/>
          </a:xfrm>
          <a:prstGeom prst="rect">
            <a:avLst/>
          </a:prstGeom>
        </p:spPr>
      </p:pic>
      <p:grpSp>
        <p:nvGrpSpPr>
          <p:cNvPr id="16" name="Group 15"/>
          <p:cNvGrpSpPr/>
          <p:nvPr/>
        </p:nvGrpSpPr>
        <p:grpSpPr>
          <a:xfrm>
            <a:off x="224193" y="4364597"/>
            <a:ext cx="7091007" cy="1790154"/>
            <a:chOff x="224193" y="4364597"/>
            <a:chExt cx="7091007" cy="1790154"/>
          </a:xfrm>
        </p:grpSpPr>
        <p:grpSp>
          <p:nvGrpSpPr>
            <p:cNvPr id="5" name="Group 4"/>
            <p:cNvGrpSpPr/>
            <p:nvPr/>
          </p:nvGrpSpPr>
          <p:grpSpPr>
            <a:xfrm>
              <a:off x="224193" y="4364597"/>
              <a:ext cx="6966427" cy="1584277"/>
              <a:chOff x="175137" y="4364597"/>
              <a:chExt cx="6966427" cy="1584277"/>
            </a:xfrm>
          </p:grpSpPr>
          <p:pic>
            <p:nvPicPr>
              <p:cNvPr id="9" name="Picture 8"/>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3254810" y="4364597"/>
                <a:ext cx="3886754" cy="1540244"/>
              </a:xfrm>
              <a:prstGeom prst="rect">
                <a:avLst/>
              </a:prstGeom>
            </p:spPr>
          </p:pic>
          <p:pic>
            <p:nvPicPr>
              <p:cNvPr id="2" name="Picture 1"/>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175137" y="4484830"/>
                <a:ext cx="2949063" cy="1464044"/>
              </a:xfrm>
              <a:prstGeom prst="rect">
                <a:avLst/>
              </a:prstGeom>
            </p:spPr>
          </p:pic>
        </p:grpSp>
        <p:sp>
          <p:nvSpPr>
            <p:cNvPr id="15" name="Rectangle 14"/>
            <p:cNvSpPr/>
            <p:nvPr/>
          </p:nvSpPr>
          <p:spPr>
            <a:xfrm>
              <a:off x="3173256" y="5846974"/>
              <a:ext cx="4141944" cy="307777"/>
            </a:xfrm>
            <a:prstGeom prst="rect">
              <a:avLst/>
            </a:prstGeom>
          </p:spPr>
          <p:txBody>
            <a:bodyPr wrap="square">
              <a:spAutoFit/>
            </a:bodyPr>
            <a:lstStyle/>
            <a:p>
              <a:r>
                <a:rPr lang="en-US" sz="1400" dirty="0"/>
                <a:t>https://www.google.com/get/sunroof/data-explorer/</a:t>
              </a:r>
            </a:p>
          </p:txBody>
        </p:sp>
      </p:grpSp>
      <p:pic>
        <p:nvPicPr>
          <p:cNvPr id="8" name="Picture 7"/>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7321617" y="3825357"/>
            <a:ext cx="1734105" cy="1767560"/>
          </a:xfrm>
          <a:prstGeom prst="rect">
            <a:avLst/>
          </a:prstGeom>
        </p:spPr>
      </p:pic>
      <p:sp>
        <p:nvSpPr>
          <p:cNvPr id="19" name="TextBox 18"/>
          <p:cNvSpPr txBox="1"/>
          <p:nvPr/>
        </p:nvSpPr>
        <p:spPr>
          <a:xfrm>
            <a:off x="40511" y="6096000"/>
            <a:ext cx="2860527" cy="646331"/>
          </a:xfrm>
          <a:prstGeom prst="rect">
            <a:avLst/>
          </a:prstGeom>
          <a:noFill/>
        </p:spPr>
        <p:txBody>
          <a:bodyPr wrap="none" rtlCol="0">
            <a:spAutoFit/>
          </a:bodyPr>
          <a:lstStyle/>
          <a:p>
            <a:r>
              <a:rPr lang="en-US" sz="1200" dirty="0">
                <a:latin typeface="Calibri" charset="0"/>
                <a:ea typeface="Calibri" charset="0"/>
                <a:cs typeface="Calibri" charset="0"/>
                <a:hlinkClick r:id="rId14"/>
              </a:rPr>
              <a:t>http://www.cse.fraunhofer.org/pnp</a:t>
            </a:r>
            <a:endParaRPr lang="en-US" sz="1200" dirty="0">
              <a:latin typeface="Calibri" charset="0"/>
              <a:ea typeface="Calibri" charset="0"/>
              <a:cs typeface="Calibri" charset="0"/>
            </a:endParaRPr>
          </a:p>
          <a:p>
            <a:r>
              <a:rPr lang="en-US" sz="1200" dirty="0">
                <a:latin typeface="Calibri" charset="0"/>
                <a:ea typeface="Calibri" charset="0"/>
                <a:cs typeface="Calibri" charset="0"/>
                <a:hlinkClick r:id="rId15"/>
              </a:rPr>
              <a:t>https://www.google.com/get/sunroof#p=0</a:t>
            </a:r>
            <a:endParaRPr lang="en-US" sz="1200" dirty="0">
              <a:latin typeface="Calibri" charset="0"/>
              <a:ea typeface="Calibri" charset="0"/>
              <a:cs typeface="Calibri" charset="0"/>
            </a:endParaRPr>
          </a:p>
          <a:p>
            <a:endParaRPr lang="en-US" sz="1200" dirty="0">
              <a:latin typeface="Calibri" charset="0"/>
              <a:ea typeface="Calibri" charset="0"/>
              <a:cs typeface="Calibri" charset="0"/>
            </a:endParaRPr>
          </a:p>
        </p:txBody>
      </p:sp>
    </p:spTree>
    <p:extLst>
      <p:ext uri="{BB962C8B-B14F-4D97-AF65-F5344CB8AC3E}">
        <p14:creationId xmlns:p14="http://schemas.microsoft.com/office/powerpoint/2010/main" val="3800859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C3643A8C-2DFA-BE4F-9149-AB3D3310E349}" type="slidenum">
              <a:rPr lang="en-US" smtClean="0"/>
              <a:pPr/>
              <a:t>1</a:t>
            </a:fld>
            <a:endParaRPr lang="en-US" dirty="0"/>
          </a:p>
        </p:txBody>
      </p:sp>
      <p:sp>
        <p:nvSpPr>
          <p:cNvPr id="6" name="TextBox 5"/>
          <p:cNvSpPr txBox="1"/>
          <p:nvPr/>
        </p:nvSpPr>
        <p:spPr>
          <a:xfrm>
            <a:off x="1752600" y="4796135"/>
            <a:ext cx="966794" cy="461665"/>
          </a:xfrm>
          <a:prstGeom prst="rect">
            <a:avLst/>
          </a:prstGeom>
          <a:noFill/>
        </p:spPr>
        <p:txBody>
          <a:bodyPr wrap="none" rtlCol="0">
            <a:spAutoFit/>
          </a:bodyPr>
          <a:lstStyle/>
          <a:p>
            <a:r>
              <a:rPr lang="en-US" i="1" dirty="0">
                <a:solidFill>
                  <a:schemeClr val="bg1"/>
                </a:solidFill>
                <a:latin typeface="Calibri"/>
                <a:cs typeface="Calibri"/>
              </a:rPr>
              <a:t>Silicio</a:t>
            </a:r>
          </a:p>
        </p:txBody>
      </p:sp>
      <p:sp>
        <p:nvSpPr>
          <p:cNvPr id="2" name="TextBox 1">
            <a:extLst>
              <a:ext uri="{FF2B5EF4-FFF2-40B4-BE49-F238E27FC236}">
                <a16:creationId xmlns:a16="http://schemas.microsoft.com/office/drawing/2014/main" id="{A72600DB-18ED-904B-810F-1165E3000273}"/>
              </a:ext>
            </a:extLst>
          </p:cNvPr>
          <p:cNvSpPr txBox="1"/>
          <p:nvPr/>
        </p:nvSpPr>
        <p:spPr>
          <a:xfrm>
            <a:off x="6567055" y="3135086"/>
            <a:ext cx="184731" cy="461665"/>
          </a:xfrm>
          <a:prstGeom prst="rect">
            <a:avLst/>
          </a:prstGeom>
          <a:noFill/>
        </p:spPr>
        <p:txBody>
          <a:bodyPr wrap="none" rtlCol="0">
            <a:spAutoFit/>
          </a:bodyPr>
          <a:lstStyle/>
          <a:p>
            <a:endParaRPr lang="en-US" dirty="0"/>
          </a:p>
        </p:txBody>
      </p:sp>
      <p:pic>
        <p:nvPicPr>
          <p:cNvPr id="7" name="Picture 6">
            <a:extLst>
              <a:ext uri="{FF2B5EF4-FFF2-40B4-BE49-F238E27FC236}">
                <a16:creationId xmlns:a16="http://schemas.microsoft.com/office/drawing/2014/main" id="{DB3961B5-F094-F746-8AFF-1A94A44A19B0}"/>
              </a:ext>
            </a:extLst>
          </p:cNvPr>
          <p:cNvPicPr>
            <a:picLocks noChangeAspect="1"/>
          </p:cNvPicPr>
          <p:nvPr/>
        </p:nvPicPr>
        <p:blipFill>
          <a:blip r:embed="rId3"/>
          <a:stretch>
            <a:fillRect/>
          </a:stretch>
        </p:blipFill>
        <p:spPr>
          <a:xfrm>
            <a:off x="0" y="381000"/>
            <a:ext cx="8953500" cy="5346700"/>
          </a:xfrm>
          <a:prstGeom prst="rect">
            <a:avLst/>
          </a:prstGeom>
        </p:spPr>
      </p:pic>
    </p:spTree>
    <p:extLst>
      <p:ext uri="{BB962C8B-B14F-4D97-AF65-F5344CB8AC3E}">
        <p14:creationId xmlns:p14="http://schemas.microsoft.com/office/powerpoint/2010/main" val="4105672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a:xfrm>
            <a:off x="6096000" y="6424514"/>
            <a:ext cx="2895600" cy="365125"/>
          </a:xfrm>
        </p:spPr>
        <p:txBody>
          <a:bodyPr anchor="ctr"/>
          <a:lstStyle/>
          <a:p>
            <a:pPr algn="r">
              <a:defRPr/>
            </a:pPr>
            <a:fld id="{D795B42E-D763-0840-A12E-E10E8DDC6878}" type="slidenum">
              <a:rPr lang="en-US" smtClean="0"/>
              <a:pPr algn="r">
                <a:defRPr/>
              </a:pPr>
              <a:t>19</a:t>
            </a:fld>
            <a:endParaRPr lang="en-US" dirty="0"/>
          </a:p>
        </p:txBody>
      </p:sp>
      <p:pic>
        <p:nvPicPr>
          <p:cNvPr id="18" name="Picture 17">
            <a:extLst>
              <a:ext uri="{FF2B5EF4-FFF2-40B4-BE49-F238E27FC236}">
                <a16:creationId xmlns:a16="http://schemas.microsoft.com/office/drawing/2014/main" id="{FE99A9B7-7324-F942-9823-DA4F88FA3F01}"/>
              </a:ext>
            </a:extLst>
          </p:cNvPr>
          <p:cNvPicPr>
            <a:picLocks noChangeAspect="1"/>
          </p:cNvPicPr>
          <p:nvPr/>
        </p:nvPicPr>
        <p:blipFill>
          <a:blip r:embed="rId3"/>
          <a:stretch>
            <a:fillRect/>
          </a:stretch>
        </p:blipFill>
        <p:spPr>
          <a:xfrm>
            <a:off x="0" y="914400"/>
            <a:ext cx="9144000" cy="4255903"/>
          </a:xfrm>
          <a:prstGeom prst="rect">
            <a:avLst/>
          </a:prstGeom>
        </p:spPr>
      </p:pic>
      <p:sp>
        <p:nvSpPr>
          <p:cNvPr id="20" name="TextBox 19">
            <a:extLst>
              <a:ext uri="{FF2B5EF4-FFF2-40B4-BE49-F238E27FC236}">
                <a16:creationId xmlns:a16="http://schemas.microsoft.com/office/drawing/2014/main" id="{16B5F18D-CCD4-C649-A3E7-B8AE0A496B40}"/>
              </a:ext>
            </a:extLst>
          </p:cNvPr>
          <p:cNvSpPr txBox="1"/>
          <p:nvPr/>
        </p:nvSpPr>
        <p:spPr>
          <a:xfrm>
            <a:off x="76200" y="304800"/>
            <a:ext cx="7047763" cy="461665"/>
          </a:xfrm>
          <a:prstGeom prst="rect">
            <a:avLst/>
          </a:prstGeom>
          <a:noFill/>
        </p:spPr>
        <p:txBody>
          <a:bodyPr wrap="none" rtlCol="0">
            <a:spAutoFit/>
          </a:bodyPr>
          <a:lstStyle/>
          <a:p>
            <a:r>
              <a:rPr lang="en-US" dirty="0"/>
              <a:t>https://</a:t>
            </a:r>
            <a:r>
              <a:rPr lang="en-US" dirty="0" err="1"/>
              <a:t>www.google.com</a:t>
            </a:r>
            <a:r>
              <a:rPr lang="en-US" dirty="0"/>
              <a:t>/get/sunroof/data-explorer/</a:t>
            </a:r>
          </a:p>
        </p:txBody>
      </p:sp>
    </p:spTree>
    <p:extLst>
      <p:ext uri="{BB962C8B-B14F-4D97-AF65-F5344CB8AC3E}">
        <p14:creationId xmlns:p14="http://schemas.microsoft.com/office/powerpoint/2010/main" val="9110187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pic>
        <p:nvPicPr>
          <p:cNvPr id="4" name="Picture 3"/>
          <p:cNvPicPr>
            <a:picLocks noChangeAspect="1"/>
          </p:cNvPicPr>
          <p:nvPr/>
        </p:nvPicPr>
        <p:blipFill>
          <a:blip r:embed="rId2"/>
          <a:stretch>
            <a:fillRect/>
          </a:stretch>
        </p:blipFill>
        <p:spPr>
          <a:xfrm>
            <a:off x="0" y="787400"/>
            <a:ext cx="9144000" cy="4332767"/>
          </a:xfrm>
          <a:prstGeom prst="rect">
            <a:avLst/>
          </a:prstGeom>
        </p:spPr>
      </p:pic>
      <p:pic>
        <p:nvPicPr>
          <p:cNvPr id="5" name="Picture 4"/>
          <p:cNvPicPr>
            <a:picLocks noChangeAspect="1"/>
          </p:cNvPicPr>
          <p:nvPr/>
        </p:nvPicPr>
        <p:blipFill>
          <a:blip r:embed="rId3"/>
          <a:stretch>
            <a:fillRect/>
          </a:stretch>
        </p:blipFill>
        <p:spPr>
          <a:xfrm>
            <a:off x="0" y="0"/>
            <a:ext cx="6392250" cy="6858000"/>
          </a:xfrm>
          <a:prstGeom prst="rect">
            <a:avLst/>
          </a:prstGeom>
          <a:ln w="38100">
            <a:solidFill>
              <a:schemeClr val="tx1"/>
            </a:solidFill>
          </a:ln>
        </p:spPr>
      </p:pic>
      <p:pic>
        <p:nvPicPr>
          <p:cNvPr id="6" name="Picture 5"/>
          <p:cNvPicPr>
            <a:picLocks noChangeAspect="1"/>
          </p:cNvPicPr>
          <p:nvPr/>
        </p:nvPicPr>
        <p:blipFill>
          <a:blip r:embed="rId4"/>
          <a:stretch>
            <a:fillRect/>
          </a:stretch>
        </p:blipFill>
        <p:spPr>
          <a:xfrm>
            <a:off x="1104900" y="2134737"/>
            <a:ext cx="6934200" cy="2736042"/>
          </a:xfrm>
          <a:prstGeom prst="rect">
            <a:avLst/>
          </a:prstGeom>
          <a:ln w="38100">
            <a:solidFill>
              <a:schemeClr val="tx1"/>
            </a:solidFill>
          </a:ln>
        </p:spPr>
      </p:pic>
      <p:sp>
        <p:nvSpPr>
          <p:cNvPr id="7" name="Slide Number Placeholder 3"/>
          <p:cNvSpPr>
            <a:spLocks noGrp="1"/>
          </p:cNvSpPr>
          <p:nvPr>
            <p:ph type="sldNum" sz="quarter" idx="11"/>
          </p:nvPr>
        </p:nvSpPr>
        <p:spPr>
          <a:xfrm>
            <a:off x="6096000" y="6424514"/>
            <a:ext cx="2895600" cy="365125"/>
          </a:xfrm>
        </p:spPr>
        <p:txBody>
          <a:bodyPr anchor="ctr"/>
          <a:lstStyle/>
          <a:p>
            <a:pPr algn="r">
              <a:defRPr/>
            </a:pPr>
            <a:r>
              <a:rPr lang="en-US" dirty="0"/>
              <a:t>6</a:t>
            </a:r>
          </a:p>
        </p:txBody>
      </p:sp>
    </p:spTree>
    <p:extLst>
      <p:ext uri="{BB962C8B-B14F-4D97-AF65-F5344CB8AC3E}">
        <p14:creationId xmlns:p14="http://schemas.microsoft.com/office/powerpoint/2010/main" val="452537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a:p>
        </p:txBody>
      </p:sp>
      <p:sp>
        <p:nvSpPr>
          <p:cNvPr id="3" name="Title 2"/>
          <p:cNvSpPr>
            <a:spLocks noGrp="1"/>
          </p:cNvSpPr>
          <p:nvPr>
            <p:ph type="title"/>
          </p:nvPr>
        </p:nvSpPr>
        <p:spPr>
          <a:xfrm>
            <a:off x="53439" y="124242"/>
            <a:ext cx="9067800" cy="508000"/>
          </a:xfrm>
        </p:spPr>
        <p:txBody>
          <a:bodyPr/>
          <a:lstStyle/>
          <a:p>
            <a:r>
              <a:rPr lang="en-US" dirty="0"/>
              <a:t>Data check: UCB Campus</a:t>
            </a:r>
          </a:p>
        </p:txBody>
      </p:sp>
      <p:pic>
        <p:nvPicPr>
          <p:cNvPr id="4" name="Picture 3"/>
          <p:cNvPicPr>
            <a:picLocks noChangeAspect="1"/>
          </p:cNvPicPr>
          <p:nvPr/>
        </p:nvPicPr>
        <p:blipFill>
          <a:blip r:embed="rId2"/>
          <a:stretch>
            <a:fillRect/>
          </a:stretch>
        </p:blipFill>
        <p:spPr>
          <a:xfrm>
            <a:off x="838200" y="609600"/>
            <a:ext cx="7696200" cy="5219018"/>
          </a:xfrm>
          <a:prstGeom prst="rect">
            <a:avLst/>
          </a:prstGeom>
        </p:spPr>
      </p:pic>
      <p:sp>
        <p:nvSpPr>
          <p:cNvPr id="5" name="Slide Number Placeholder 3"/>
          <p:cNvSpPr>
            <a:spLocks noGrp="1"/>
          </p:cNvSpPr>
          <p:nvPr>
            <p:ph type="sldNum" sz="quarter" idx="11"/>
          </p:nvPr>
        </p:nvSpPr>
        <p:spPr>
          <a:xfrm>
            <a:off x="6096000" y="6424514"/>
            <a:ext cx="2895600" cy="365125"/>
          </a:xfrm>
        </p:spPr>
        <p:txBody>
          <a:bodyPr anchor="ctr"/>
          <a:lstStyle/>
          <a:p>
            <a:pPr algn="r">
              <a:defRPr/>
            </a:pPr>
            <a:r>
              <a:rPr lang="en-US" dirty="0"/>
              <a:t>7</a:t>
            </a:r>
          </a:p>
        </p:txBody>
      </p:sp>
    </p:spTree>
    <p:extLst>
      <p:ext uri="{BB962C8B-B14F-4D97-AF65-F5344CB8AC3E}">
        <p14:creationId xmlns:p14="http://schemas.microsoft.com/office/powerpoint/2010/main" val="2134974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a:p>
        </p:txBody>
      </p:sp>
      <p:sp>
        <p:nvSpPr>
          <p:cNvPr id="3" name="Title 2"/>
          <p:cNvSpPr>
            <a:spLocks noGrp="1"/>
          </p:cNvSpPr>
          <p:nvPr>
            <p:ph type="title"/>
          </p:nvPr>
        </p:nvSpPr>
        <p:spPr/>
        <p:txBody>
          <a:bodyPr/>
          <a:lstStyle/>
          <a:p>
            <a:endParaRPr lang="en-US"/>
          </a:p>
        </p:txBody>
      </p:sp>
      <p:pic>
        <p:nvPicPr>
          <p:cNvPr id="5" name="Picture 4"/>
          <p:cNvPicPr>
            <a:picLocks noChangeAspect="1"/>
          </p:cNvPicPr>
          <p:nvPr/>
        </p:nvPicPr>
        <p:blipFill>
          <a:blip r:embed="rId2"/>
          <a:stretch>
            <a:fillRect/>
          </a:stretch>
        </p:blipFill>
        <p:spPr>
          <a:xfrm>
            <a:off x="-152400" y="648559"/>
            <a:ext cx="6019800" cy="2364051"/>
          </a:xfrm>
          <a:prstGeom prst="rect">
            <a:avLst/>
          </a:prstGeom>
        </p:spPr>
      </p:pic>
      <p:pic>
        <p:nvPicPr>
          <p:cNvPr id="7" name="Picture 6"/>
          <p:cNvPicPr>
            <a:picLocks noChangeAspect="1"/>
          </p:cNvPicPr>
          <p:nvPr/>
        </p:nvPicPr>
        <p:blipFill>
          <a:blip r:embed="rId3"/>
          <a:stretch>
            <a:fillRect/>
          </a:stretch>
        </p:blipFill>
        <p:spPr>
          <a:xfrm>
            <a:off x="4445275" y="0"/>
            <a:ext cx="4815265" cy="5410200"/>
          </a:xfrm>
          <a:prstGeom prst="rect">
            <a:avLst/>
          </a:prstGeom>
        </p:spPr>
      </p:pic>
      <p:pic>
        <p:nvPicPr>
          <p:cNvPr id="4" name="Picture 3"/>
          <p:cNvPicPr>
            <a:picLocks noChangeAspect="1"/>
          </p:cNvPicPr>
          <p:nvPr/>
        </p:nvPicPr>
        <p:blipFill>
          <a:blip r:embed="rId4"/>
          <a:stretch>
            <a:fillRect/>
          </a:stretch>
        </p:blipFill>
        <p:spPr>
          <a:xfrm>
            <a:off x="1828800" y="1922760"/>
            <a:ext cx="4477356" cy="3641583"/>
          </a:xfrm>
          <a:prstGeom prst="rect">
            <a:avLst/>
          </a:prstGeom>
        </p:spPr>
      </p:pic>
      <p:pic>
        <p:nvPicPr>
          <p:cNvPr id="8" name="Picture 7"/>
          <p:cNvPicPr>
            <a:picLocks noChangeAspect="1"/>
          </p:cNvPicPr>
          <p:nvPr/>
        </p:nvPicPr>
        <p:blipFill>
          <a:blip r:embed="rId5"/>
          <a:stretch>
            <a:fillRect/>
          </a:stretch>
        </p:blipFill>
        <p:spPr>
          <a:xfrm>
            <a:off x="1130575" y="4365548"/>
            <a:ext cx="6629400" cy="2397590"/>
          </a:xfrm>
          <a:prstGeom prst="rect">
            <a:avLst/>
          </a:prstGeom>
        </p:spPr>
      </p:pic>
      <p:sp>
        <p:nvSpPr>
          <p:cNvPr id="9" name="Slide Number Placeholder 3"/>
          <p:cNvSpPr>
            <a:spLocks noGrp="1"/>
          </p:cNvSpPr>
          <p:nvPr>
            <p:ph type="sldNum" sz="quarter" idx="11"/>
          </p:nvPr>
        </p:nvSpPr>
        <p:spPr>
          <a:xfrm>
            <a:off x="6096000" y="6424514"/>
            <a:ext cx="2895600" cy="365125"/>
          </a:xfrm>
        </p:spPr>
        <p:txBody>
          <a:bodyPr anchor="ctr"/>
          <a:lstStyle/>
          <a:p>
            <a:pPr algn="r">
              <a:defRPr/>
            </a:pPr>
            <a:r>
              <a:rPr lang="en-US" dirty="0"/>
              <a:t>9</a:t>
            </a:r>
          </a:p>
        </p:txBody>
      </p:sp>
    </p:spTree>
    <p:extLst>
      <p:ext uri="{BB962C8B-B14F-4D97-AF65-F5344CB8AC3E}">
        <p14:creationId xmlns:p14="http://schemas.microsoft.com/office/powerpoint/2010/main" val="1100181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65300" y="894210"/>
            <a:ext cx="4133433" cy="1417190"/>
          </a:xfrm>
        </p:spPr>
        <p:txBody>
          <a:bodyPr>
            <a:normAutofit/>
          </a:bodyPr>
          <a:lstStyle/>
          <a:p>
            <a:r>
              <a:rPr lang="es-ES_tradnl" sz="2200" dirty="0">
                <a:latin typeface="Calibri" charset="0"/>
                <a:ea typeface="Calibri" charset="0"/>
                <a:cs typeface="Calibri" charset="0"/>
              </a:rPr>
              <a:t>75% </a:t>
            </a:r>
            <a:r>
              <a:rPr lang="es-ES_tradnl" sz="2200" dirty="0" err="1">
                <a:latin typeface="Calibri" charset="0"/>
                <a:ea typeface="Calibri" charset="0"/>
                <a:cs typeface="Calibri" charset="0"/>
              </a:rPr>
              <a:t>installations</a:t>
            </a:r>
            <a:r>
              <a:rPr lang="es-ES_tradnl" sz="2200" dirty="0">
                <a:latin typeface="Calibri" charset="0"/>
                <a:ea typeface="Calibri" charset="0"/>
                <a:cs typeface="Calibri" charset="0"/>
              </a:rPr>
              <a:t> post-2011</a:t>
            </a:r>
          </a:p>
          <a:p>
            <a:r>
              <a:rPr lang="es-ES_tradnl" sz="2200" dirty="0">
                <a:latin typeface="Calibri" charset="0"/>
                <a:ea typeface="Calibri" charset="0"/>
                <a:cs typeface="Calibri" charset="0"/>
              </a:rPr>
              <a:t>~50% </a:t>
            </a:r>
            <a:r>
              <a:rPr lang="es-ES_tradnl" sz="2200" dirty="0" err="1">
                <a:latin typeface="Calibri" charset="0"/>
                <a:ea typeface="Calibri" charset="0"/>
                <a:cs typeface="Calibri" charset="0"/>
              </a:rPr>
              <a:t>market</a:t>
            </a:r>
            <a:r>
              <a:rPr lang="es-ES_tradnl" sz="2200" dirty="0">
                <a:latin typeface="Calibri" charset="0"/>
                <a:ea typeface="Calibri" charset="0"/>
                <a:cs typeface="Calibri" charset="0"/>
              </a:rPr>
              <a:t>: 3 </a:t>
            </a:r>
            <a:r>
              <a:rPr lang="es-ES_tradnl" sz="2200" dirty="0" err="1">
                <a:latin typeface="Calibri" charset="0"/>
                <a:ea typeface="Calibri" charset="0"/>
                <a:cs typeface="Calibri" charset="0"/>
              </a:rPr>
              <a:t>companies</a:t>
            </a:r>
            <a:r>
              <a:rPr lang="es-ES_tradnl" sz="2200" dirty="0">
                <a:latin typeface="Calibri" charset="0"/>
                <a:ea typeface="Calibri" charset="0"/>
                <a:cs typeface="Calibri" charset="0"/>
              </a:rPr>
              <a:t>. </a:t>
            </a:r>
          </a:p>
          <a:p>
            <a:endParaRPr lang="en-US" sz="2200" dirty="0"/>
          </a:p>
        </p:txBody>
      </p:sp>
      <p:sp>
        <p:nvSpPr>
          <p:cNvPr id="3" name="Title 2"/>
          <p:cNvSpPr>
            <a:spLocks noGrp="1"/>
          </p:cNvSpPr>
          <p:nvPr>
            <p:ph type="title"/>
          </p:nvPr>
        </p:nvSpPr>
        <p:spPr>
          <a:xfrm>
            <a:off x="76200" y="241300"/>
            <a:ext cx="8763000" cy="508000"/>
          </a:xfrm>
        </p:spPr>
        <p:txBody>
          <a:bodyPr/>
          <a:lstStyle/>
          <a:p>
            <a:r>
              <a:rPr lang="en-US" dirty="0"/>
              <a:t>Rooftop PV: </a:t>
            </a:r>
          </a:p>
        </p:txBody>
      </p:sp>
      <p:sp>
        <p:nvSpPr>
          <p:cNvPr id="4" name="Slide Number Placeholder 3"/>
          <p:cNvSpPr>
            <a:spLocks noGrp="1"/>
          </p:cNvSpPr>
          <p:nvPr>
            <p:ph type="sldNum" sz="quarter" idx="12"/>
          </p:nvPr>
        </p:nvSpPr>
        <p:spPr/>
        <p:txBody>
          <a:bodyPr/>
          <a:lstStyle/>
          <a:p>
            <a:fld id="{C3643A8C-2DFA-BE4F-9149-AB3D3310E349}" type="slidenum">
              <a:rPr lang="en-US" smtClean="0"/>
              <a:pPr/>
              <a:t>23</a:t>
            </a:fld>
            <a:endParaRPr lang="en-US" dirty="0"/>
          </a:p>
        </p:txBody>
      </p:sp>
      <p:sp>
        <p:nvSpPr>
          <p:cNvPr id="7" name="TextBox 6"/>
          <p:cNvSpPr txBox="1"/>
          <p:nvPr/>
        </p:nvSpPr>
        <p:spPr>
          <a:xfrm>
            <a:off x="139700" y="6243935"/>
            <a:ext cx="6413500" cy="646331"/>
          </a:xfrm>
          <a:prstGeom prst="rect">
            <a:avLst/>
          </a:prstGeom>
          <a:noFill/>
        </p:spPr>
        <p:txBody>
          <a:bodyPr wrap="square" rtlCol="0">
            <a:spAutoFit/>
          </a:bodyPr>
          <a:lstStyle/>
          <a:p>
            <a:r>
              <a:rPr lang="en-US" sz="1200" dirty="0">
                <a:latin typeface="Calibri" charset="0"/>
                <a:ea typeface="Calibri" charset="0"/>
                <a:cs typeface="Calibri" charset="0"/>
              </a:rPr>
              <a:t>On the path to SunShot: </a:t>
            </a:r>
          </a:p>
          <a:p>
            <a:r>
              <a:rPr lang="en-US" sz="1200" dirty="0">
                <a:latin typeface="Calibri" charset="0"/>
                <a:ea typeface="Calibri" charset="0"/>
                <a:cs typeface="Calibri" charset="0"/>
              </a:rPr>
              <a:t>Emerging Opportunities and Challenges in Financing Solar, NREL 2016</a:t>
            </a:r>
          </a:p>
          <a:p>
            <a:r>
              <a:rPr lang="en-US" sz="1200" dirty="0">
                <a:latin typeface="Calibri" charset="0"/>
                <a:ea typeface="Calibri" charset="0"/>
                <a:cs typeface="Calibri" charset="0"/>
              </a:rPr>
              <a:t>SunShot US Solar Industry Update Q4 2016 </a:t>
            </a:r>
          </a:p>
        </p:txBody>
      </p:sp>
      <p:cxnSp>
        <p:nvCxnSpPr>
          <p:cNvPr id="61" name="Straight Connector 60"/>
          <p:cNvCxnSpPr/>
          <p:nvPr/>
        </p:nvCxnSpPr>
        <p:spPr>
          <a:xfrm>
            <a:off x="152400" y="6146800"/>
            <a:ext cx="8763000" cy="1588"/>
          </a:xfrm>
          <a:prstGeom prst="line">
            <a:avLst/>
          </a:prstGeom>
          <a:ln w="2540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pic>
        <p:nvPicPr>
          <p:cNvPr id="64" name="Picture 63"/>
          <p:cNvPicPr>
            <a:picLocks noChangeAspect="1"/>
          </p:cNvPicPr>
          <p:nvPr/>
        </p:nvPicPr>
        <p:blipFill>
          <a:blip r:embed="rId3"/>
          <a:stretch>
            <a:fillRect/>
          </a:stretch>
        </p:blipFill>
        <p:spPr>
          <a:xfrm>
            <a:off x="5545873" y="3808608"/>
            <a:ext cx="3429000" cy="2266122"/>
          </a:xfrm>
          <a:prstGeom prst="rect">
            <a:avLst/>
          </a:prstGeom>
        </p:spPr>
      </p:pic>
      <p:grpSp>
        <p:nvGrpSpPr>
          <p:cNvPr id="69" name="Group 68"/>
          <p:cNvGrpSpPr/>
          <p:nvPr/>
        </p:nvGrpSpPr>
        <p:grpSpPr>
          <a:xfrm>
            <a:off x="5956149" y="1602805"/>
            <a:ext cx="2608447" cy="1620564"/>
            <a:chOff x="6476999" y="4198139"/>
            <a:chExt cx="2608447" cy="1620564"/>
          </a:xfrm>
        </p:grpSpPr>
        <p:sp>
          <p:nvSpPr>
            <p:cNvPr id="67" name="Rectangle 66"/>
            <p:cNvSpPr/>
            <p:nvPr/>
          </p:nvSpPr>
          <p:spPr>
            <a:xfrm>
              <a:off x="6476999" y="4198139"/>
              <a:ext cx="2590801" cy="1620564"/>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TextBox 64"/>
            <p:cNvSpPr txBox="1"/>
            <p:nvPr/>
          </p:nvSpPr>
          <p:spPr>
            <a:xfrm>
              <a:off x="6663886" y="4267200"/>
              <a:ext cx="2421560" cy="461665"/>
            </a:xfrm>
            <a:prstGeom prst="rect">
              <a:avLst/>
            </a:prstGeom>
            <a:noFill/>
          </p:spPr>
          <p:txBody>
            <a:bodyPr wrap="none" rtlCol="0">
              <a:spAutoFit/>
            </a:bodyPr>
            <a:lstStyle/>
            <a:p>
              <a:r>
                <a:rPr lang="en-US" dirty="0"/>
                <a:t>27.9 GW AC </a:t>
              </a:r>
              <a:r>
                <a:rPr lang="en-US" sz="1800" baseline="-25000" dirty="0"/>
                <a:t>(2016)</a:t>
              </a:r>
            </a:p>
          </p:txBody>
        </p:sp>
        <p:sp>
          <p:nvSpPr>
            <p:cNvPr id="66" name="TextBox 65"/>
            <p:cNvSpPr txBox="1"/>
            <p:nvPr/>
          </p:nvSpPr>
          <p:spPr>
            <a:xfrm>
              <a:off x="6557536" y="4844274"/>
              <a:ext cx="2377574" cy="646331"/>
            </a:xfrm>
            <a:prstGeom prst="rect">
              <a:avLst/>
            </a:prstGeom>
            <a:noFill/>
          </p:spPr>
          <p:txBody>
            <a:bodyPr wrap="none" rtlCol="0">
              <a:spAutoFit/>
            </a:bodyPr>
            <a:lstStyle/>
            <a:p>
              <a:r>
                <a:rPr lang="en-US" sz="1800" dirty="0"/>
                <a:t>15.6 GW Centralized</a:t>
              </a:r>
            </a:p>
            <a:p>
              <a:r>
                <a:rPr lang="en-US" sz="1800" b="1" dirty="0"/>
                <a:t>12.3 GW Distributed</a:t>
              </a:r>
            </a:p>
          </p:txBody>
        </p:sp>
      </p:grpSp>
      <p:grpSp>
        <p:nvGrpSpPr>
          <p:cNvPr id="71" name="Group 70"/>
          <p:cNvGrpSpPr/>
          <p:nvPr/>
        </p:nvGrpSpPr>
        <p:grpSpPr>
          <a:xfrm>
            <a:off x="82617" y="1737138"/>
            <a:ext cx="5327584" cy="4282662"/>
            <a:chOff x="82617" y="1737138"/>
            <a:chExt cx="5327584" cy="4282662"/>
          </a:xfrm>
        </p:grpSpPr>
        <p:grpSp>
          <p:nvGrpSpPr>
            <p:cNvPr id="68" name="Group 67"/>
            <p:cNvGrpSpPr/>
            <p:nvPr/>
          </p:nvGrpSpPr>
          <p:grpSpPr>
            <a:xfrm>
              <a:off x="82617" y="1737138"/>
              <a:ext cx="5327584" cy="4282662"/>
              <a:chOff x="82617" y="1864138"/>
              <a:chExt cx="5327584" cy="4282662"/>
            </a:xfrm>
          </p:grpSpPr>
          <p:pic>
            <p:nvPicPr>
              <p:cNvPr id="5" name="Content Placeholder 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bwMode="auto">
              <a:xfrm>
                <a:off x="365300" y="1864138"/>
                <a:ext cx="4443933" cy="2323941"/>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0" name="Picture 9"/>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82617" y="4075200"/>
                <a:ext cx="5327584" cy="2071600"/>
              </a:xfrm>
              <a:prstGeom prst="rect">
                <a:avLst/>
              </a:prstGeom>
            </p:spPr>
          </p:pic>
        </p:grpSp>
        <p:pic>
          <p:nvPicPr>
            <p:cNvPr id="70" name="Picture 69"/>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85800" y="4059612"/>
              <a:ext cx="876300" cy="730250"/>
            </a:xfrm>
            <a:prstGeom prst="rect">
              <a:avLst/>
            </a:prstGeom>
          </p:spPr>
        </p:pic>
      </p:grpSp>
      <p:pic>
        <p:nvPicPr>
          <p:cNvPr id="6" name="Picture 5"/>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0" y="919602"/>
            <a:ext cx="9144000" cy="2855666"/>
          </a:xfrm>
          <a:prstGeom prst="rect">
            <a:avLst/>
          </a:prstGeom>
          <a:ln w="38100">
            <a:solidFill>
              <a:srgbClr val="FF0000"/>
            </a:solidFill>
          </a:ln>
        </p:spPr>
      </p:pic>
    </p:spTree>
    <p:extLst>
      <p:ext uri="{BB962C8B-B14F-4D97-AF65-F5344CB8AC3E}">
        <p14:creationId xmlns:p14="http://schemas.microsoft.com/office/powerpoint/2010/main" val="692074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371600"/>
            <a:ext cx="8229600" cy="4267200"/>
          </a:xfrm>
          <a:solidFill>
            <a:schemeClr val="accent1">
              <a:lumMod val="20000"/>
              <a:lumOff val="80000"/>
            </a:schemeClr>
          </a:solidFill>
          <a:ln w="28575">
            <a:solidFill>
              <a:srgbClr val="FF0000"/>
            </a:solidFill>
          </a:ln>
        </p:spPr>
        <p:txBody>
          <a:bodyPr anchor="ctr">
            <a:noAutofit/>
          </a:bodyPr>
          <a:lstStyle/>
          <a:p>
            <a:pPr algn="ctr"/>
            <a:r>
              <a:rPr lang="en-US" sz="4000" b="1" dirty="0"/>
              <a:t>How equitable has the Rooftop Solar PV adoption been?</a:t>
            </a:r>
          </a:p>
          <a:p>
            <a:pPr algn="ctr"/>
            <a:endParaRPr lang="en-US" sz="4000" b="1" dirty="0"/>
          </a:p>
          <a:p>
            <a:pPr algn="ctr"/>
            <a:r>
              <a:rPr lang="en-US" sz="4000" b="1" dirty="0"/>
              <a:t>Are there any signs of disparity in adoption among ethnic groups/races?</a:t>
            </a:r>
          </a:p>
        </p:txBody>
      </p:sp>
      <p:sp>
        <p:nvSpPr>
          <p:cNvPr id="3" name="Title 2"/>
          <p:cNvSpPr>
            <a:spLocks noGrp="1"/>
          </p:cNvSpPr>
          <p:nvPr>
            <p:ph type="title"/>
          </p:nvPr>
        </p:nvSpPr>
        <p:spPr/>
        <p:txBody>
          <a:bodyPr/>
          <a:lstStyle/>
          <a:p>
            <a:r>
              <a:rPr lang="en-US" dirty="0"/>
              <a:t>Over-arching Questions</a:t>
            </a:r>
          </a:p>
        </p:txBody>
      </p:sp>
      <p:sp>
        <p:nvSpPr>
          <p:cNvPr id="4" name="Slide Number Placeholder 3"/>
          <p:cNvSpPr>
            <a:spLocks noGrp="1"/>
          </p:cNvSpPr>
          <p:nvPr>
            <p:ph type="sldNum" sz="quarter" idx="11"/>
          </p:nvPr>
        </p:nvSpPr>
        <p:spPr>
          <a:xfrm>
            <a:off x="6096000" y="6424514"/>
            <a:ext cx="2895600" cy="365125"/>
          </a:xfrm>
        </p:spPr>
        <p:txBody>
          <a:bodyPr anchor="ctr"/>
          <a:lstStyle/>
          <a:p>
            <a:pPr algn="r">
              <a:defRPr/>
            </a:pPr>
            <a:r>
              <a:rPr lang="en-US" dirty="0"/>
              <a:t>10</a:t>
            </a:r>
          </a:p>
        </p:txBody>
      </p:sp>
    </p:spTree>
    <p:extLst>
      <p:ext uri="{BB962C8B-B14F-4D97-AF65-F5344CB8AC3E}">
        <p14:creationId xmlns:p14="http://schemas.microsoft.com/office/powerpoint/2010/main" val="4970054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a:p>
        </p:txBody>
      </p:sp>
      <p:sp>
        <p:nvSpPr>
          <p:cNvPr id="3" name="Title 2"/>
          <p:cNvSpPr>
            <a:spLocks noGrp="1"/>
          </p:cNvSpPr>
          <p:nvPr>
            <p:ph type="title"/>
          </p:nvPr>
        </p:nvSpPr>
        <p:spPr>
          <a:xfrm>
            <a:off x="0" y="241300"/>
            <a:ext cx="9448800" cy="508000"/>
          </a:xfrm>
        </p:spPr>
        <p:txBody>
          <a:bodyPr/>
          <a:lstStyle/>
          <a:p>
            <a:r>
              <a:rPr lang="en-US" dirty="0"/>
              <a:t>Data: Google Sunroof Project (50 states, +60M bldgs.)</a:t>
            </a:r>
          </a:p>
        </p:txBody>
      </p:sp>
      <p:pic>
        <p:nvPicPr>
          <p:cNvPr id="4" name="Picture 3"/>
          <p:cNvPicPr/>
          <p:nvPr/>
        </p:nvPicPr>
        <p:blipFill>
          <a:blip r:embed="rId2"/>
          <a:stretch>
            <a:fillRect/>
          </a:stretch>
        </p:blipFill>
        <p:spPr>
          <a:xfrm>
            <a:off x="76200" y="1212850"/>
            <a:ext cx="8915400" cy="4631056"/>
          </a:xfrm>
          <a:prstGeom prst="rect">
            <a:avLst/>
          </a:prstGeom>
        </p:spPr>
      </p:pic>
      <p:sp>
        <p:nvSpPr>
          <p:cNvPr id="5" name="Slide Number Placeholder 3"/>
          <p:cNvSpPr>
            <a:spLocks noGrp="1"/>
          </p:cNvSpPr>
          <p:nvPr>
            <p:ph type="sldNum" sz="quarter" idx="11"/>
          </p:nvPr>
        </p:nvSpPr>
        <p:spPr>
          <a:xfrm>
            <a:off x="6096000" y="6424514"/>
            <a:ext cx="2895600" cy="365125"/>
          </a:xfrm>
        </p:spPr>
        <p:txBody>
          <a:bodyPr anchor="ctr"/>
          <a:lstStyle/>
          <a:p>
            <a:pPr algn="r">
              <a:defRPr/>
            </a:pPr>
            <a:r>
              <a:rPr lang="en-US" dirty="0"/>
              <a:t>11</a:t>
            </a:r>
          </a:p>
        </p:txBody>
      </p:sp>
    </p:spTree>
    <p:extLst>
      <p:ext uri="{BB962C8B-B14F-4D97-AF65-F5344CB8AC3E}">
        <p14:creationId xmlns:p14="http://schemas.microsoft.com/office/powerpoint/2010/main" val="10860255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82388" y="944528"/>
            <a:ext cx="3886200" cy="1676400"/>
          </a:xfrm>
        </p:spPr>
        <p:txBody>
          <a:bodyPr/>
          <a:lstStyle/>
          <a:p>
            <a:r>
              <a:rPr lang="en-US" dirty="0"/>
              <a:t>Millions of oblique images acquired, processed, </a:t>
            </a:r>
            <a:r>
              <a:rPr lang="en-US"/>
              <a:t>and refined.</a:t>
            </a:r>
          </a:p>
        </p:txBody>
      </p:sp>
      <p:sp>
        <p:nvSpPr>
          <p:cNvPr id="3" name="Title 2"/>
          <p:cNvSpPr>
            <a:spLocks noGrp="1"/>
          </p:cNvSpPr>
          <p:nvPr>
            <p:ph type="title"/>
          </p:nvPr>
        </p:nvSpPr>
        <p:spPr/>
        <p:txBody>
          <a:bodyPr/>
          <a:lstStyle/>
          <a:p>
            <a:r>
              <a:rPr lang="en-US" dirty="0"/>
              <a:t>Sunroof’s Data</a:t>
            </a:r>
          </a:p>
        </p:txBody>
      </p:sp>
      <p:pic>
        <p:nvPicPr>
          <p:cNvPr id="4" name="Picture 3"/>
          <p:cNvPicPr>
            <a:picLocks noChangeAspect="1"/>
          </p:cNvPicPr>
          <p:nvPr/>
        </p:nvPicPr>
        <p:blipFill>
          <a:blip r:embed="rId2"/>
          <a:stretch>
            <a:fillRect/>
          </a:stretch>
        </p:blipFill>
        <p:spPr>
          <a:xfrm>
            <a:off x="4800600" y="749300"/>
            <a:ext cx="3810000" cy="3006772"/>
          </a:xfrm>
          <a:prstGeom prst="rect">
            <a:avLst/>
          </a:prstGeom>
        </p:spPr>
      </p:pic>
      <p:pic>
        <p:nvPicPr>
          <p:cNvPr id="5" name="Picture 4"/>
          <p:cNvPicPr>
            <a:picLocks noChangeAspect="1"/>
          </p:cNvPicPr>
          <p:nvPr/>
        </p:nvPicPr>
        <p:blipFill>
          <a:blip r:embed="rId3"/>
          <a:stretch>
            <a:fillRect/>
          </a:stretch>
        </p:blipFill>
        <p:spPr>
          <a:xfrm>
            <a:off x="3962400" y="4419600"/>
            <a:ext cx="5068800" cy="1506785"/>
          </a:xfrm>
          <a:prstGeom prst="rect">
            <a:avLst/>
          </a:prstGeom>
        </p:spPr>
      </p:pic>
      <p:sp>
        <p:nvSpPr>
          <p:cNvPr id="6" name="TextBox 5"/>
          <p:cNvSpPr txBox="1"/>
          <p:nvPr/>
        </p:nvSpPr>
        <p:spPr>
          <a:xfrm>
            <a:off x="1676400" y="6168956"/>
            <a:ext cx="5412059" cy="276999"/>
          </a:xfrm>
          <a:prstGeom prst="rect">
            <a:avLst/>
          </a:prstGeom>
          <a:noFill/>
        </p:spPr>
        <p:txBody>
          <a:bodyPr wrap="none" rtlCol="0">
            <a:spAutoFit/>
          </a:bodyPr>
          <a:lstStyle/>
          <a:p>
            <a:r>
              <a:rPr lang="en-US" sz="1200" dirty="0"/>
              <a:t>Images: Joel Conkling – Philomathia Forum presentation </a:t>
            </a:r>
            <a:r>
              <a:rPr lang="en-US" sz="1200"/>
              <a:t>on Google Sunroof </a:t>
            </a:r>
            <a:endParaRPr lang="en-US" sz="1200" dirty="0"/>
          </a:p>
        </p:txBody>
      </p:sp>
      <p:pic>
        <p:nvPicPr>
          <p:cNvPr id="7" name="Picture 6"/>
          <p:cNvPicPr>
            <a:picLocks noChangeAspect="1"/>
          </p:cNvPicPr>
          <p:nvPr/>
        </p:nvPicPr>
        <p:blipFill>
          <a:blip r:embed="rId4"/>
          <a:stretch>
            <a:fillRect/>
          </a:stretch>
        </p:blipFill>
        <p:spPr>
          <a:xfrm>
            <a:off x="128494" y="2267047"/>
            <a:ext cx="3479800" cy="3780624"/>
          </a:xfrm>
          <a:prstGeom prst="rect">
            <a:avLst/>
          </a:prstGeom>
        </p:spPr>
      </p:pic>
      <p:sp>
        <p:nvSpPr>
          <p:cNvPr id="8" name="Slide Number Placeholder 3"/>
          <p:cNvSpPr>
            <a:spLocks noGrp="1"/>
          </p:cNvSpPr>
          <p:nvPr>
            <p:ph type="sldNum" sz="quarter" idx="11"/>
          </p:nvPr>
        </p:nvSpPr>
        <p:spPr>
          <a:xfrm>
            <a:off x="6096000" y="6424514"/>
            <a:ext cx="2895600" cy="365125"/>
          </a:xfrm>
        </p:spPr>
        <p:txBody>
          <a:bodyPr anchor="ctr"/>
          <a:lstStyle/>
          <a:p>
            <a:pPr algn="r">
              <a:defRPr/>
            </a:pPr>
            <a:r>
              <a:rPr lang="en-US" dirty="0"/>
              <a:t>12</a:t>
            </a:r>
          </a:p>
        </p:txBody>
      </p:sp>
    </p:spTree>
    <p:extLst>
      <p:ext uri="{BB962C8B-B14F-4D97-AF65-F5344CB8AC3E}">
        <p14:creationId xmlns:p14="http://schemas.microsoft.com/office/powerpoint/2010/main" val="592549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76200" y="4267200"/>
            <a:ext cx="8839200" cy="1676400"/>
          </a:xfrm>
        </p:spPr>
        <p:txBody>
          <a:bodyPr>
            <a:normAutofit/>
          </a:bodyPr>
          <a:lstStyle/>
          <a:p>
            <a:r>
              <a:rPr lang="en-US" dirty="0"/>
              <a:t>Only coverage of 95% accounted</a:t>
            </a:r>
          </a:p>
          <a:p>
            <a:r>
              <a:rPr lang="en-US" dirty="0"/>
              <a:t>Segregation cleaning </a:t>
            </a:r>
          </a:p>
        </p:txBody>
      </p:sp>
      <p:sp>
        <p:nvSpPr>
          <p:cNvPr id="3" name="Title 2"/>
          <p:cNvSpPr>
            <a:spLocks noGrp="1"/>
          </p:cNvSpPr>
          <p:nvPr>
            <p:ph type="title"/>
          </p:nvPr>
        </p:nvSpPr>
        <p:spPr/>
        <p:txBody>
          <a:bodyPr/>
          <a:lstStyle/>
          <a:p>
            <a:r>
              <a:rPr lang="en-US" dirty="0"/>
              <a:t>Approach: PV + Income Demographics</a:t>
            </a:r>
          </a:p>
        </p:txBody>
      </p:sp>
      <p:pic>
        <p:nvPicPr>
          <p:cNvPr id="4" name="Picture 3"/>
          <p:cNvPicPr>
            <a:picLocks noChangeAspect="1"/>
          </p:cNvPicPr>
          <p:nvPr/>
        </p:nvPicPr>
        <p:blipFill>
          <a:blip r:embed="rId2"/>
          <a:stretch>
            <a:fillRect/>
          </a:stretch>
        </p:blipFill>
        <p:spPr>
          <a:xfrm>
            <a:off x="76200" y="749300"/>
            <a:ext cx="6934200" cy="3358492"/>
          </a:xfrm>
          <a:prstGeom prst="rect">
            <a:avLst/>
          </a:prstGeom>
        </p:spPr>
      </p:pic>
      <p:sp>
        <p:nvSpPr>
          <p:cNvPr id="5" name="TextBox 4"/>
          <p:cNvSpPr txBox="1"/>
          <p:nvPr/>
        </p:nvSpPr>
        <p:spPr>
          <a:xfrm>
            <a:off x="7162801" y="2209800"/>
            <a:ext cx="1981199" cy="2308324"/>
          </a:xfrm>
          <a:prstGeom prst="rect">
            <a:avLst/>
          </a:prstGeom>
          <a:noFill/>
        </p:spPr>
        <p:txBody>
          <a:bodyPr wrap="square" rtlCol="0">
            <a:spAutoFit/>
          </a:bodyPr>
          <a:lstStyle/>
          <a:p>
            <a:r>
              <a:rPr lang="en-US" sz="1800" dirty="0"/>
              <a:t>American</a:t>
            </a:r>
          </a:p>
          <a:p>
            <a:r>
              <a:rPr lang="en-US" sz="1800" dirty="0"/>
              <a:t>Community</a:t>
            </a:r>
          </a:p>
          <a:p>
            <a:r>
              <a:rPr lang="en-US" sz="1800" dirty="0"/>
              <a:t>Survey</a:t>
            </a:r>
          </a:p>
          <a:p>
            <a:r>
              <a:rPr lang="en-US" sz="1800" dirty="0"/>
              <a:t>(ACS)</a:t>
            </a:r>
          </a:p>
          <a:p>
            <a:r>
              <a:rPr lang="en-US" sz="1800" dirty="0"/>
              <a:t>5 yrs. estimates</a:t>
            </a:r>
          </a:p>
          <a:p>
            <a:r>
              <a:rPr lang="en-US" sz="1800" dirty="0"/>
              <a:t>2010–2014</a:t>
            </a:r>
          </a:p>
          <a:p>
            <a:endParaRPr lang="en-US" sz="1800" dirty="0"/>
          </a:p>
          <a:p>
            <a:endParaRPr lang="en-US" sz="1800" dirty="0"/>
          </a:p>
        </p:txBody>
      </p:sp>
      <p:sp>
        <p:nvSpPr>
          <p:cNvPr id="7" name="Slide Number Placeholder 3"/>
          <p:cNvSpPr>
            <a:spLocks noGrp="1"/>
          </p:cNvSpPr>
          <p:nvPr>
            <p:ph type="sldNum" sz="quarter" idx="11"/>
          </p:nvPr>
        </p:nvSpPr>
        <p:spPr>
          <a:xfrm>
            <a:off x="6096000" y="6424514"/>
            <a:ext cx="2895600" cy="365125"/>
          </a:xfrm>
        </p:spPr>
        <p:txBody>
          <a:bodyPr anchor="ctr"/>
          <a:lstStyle/>
          <a:p>
            <a:pPr algn="r">
              <a:defRPr/>
            </a:pPr>
            <a:r>
              <a:rPr lang="en-US" dirty="0"/>
              <a:t>13</a:t>
            </a:r>
          </a:p>
        </p:txBody>
      </p:sp>
    </p:spTree>
    <p:extLst>
      <p:ext uri="{BB962C8B-B14F-4D97-AF65-F5344CB8AC3E}">
        <p14:creationId xmlns:p14="http://schemas.microsoft.com/office/powerpoint/2010/main" val="18858121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Data cleaning</a:t>
            </a:r>
          </a:p>
        </p:txBody>
      </p:sp>
      <p:sp>
        <p:nvSpPr>
          <p:cNvPr id="4" name="Rectangle 1"/>
          <p:cNvSpPr>
            <a:spLocks noChangeArrowheads="1"/>
          </p:cNvSpPr>
          <p:nvPr/>
        </p:nvSpPr>
        <p:spPr bwMode="auto">
          <a:xfrm>
            <a:off x="443753" y="1752600"/>
            <a:ext cx="5085559"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1" u="none" strike="noStrike" cap="none" normalizeH="0" baseline="0" dirty="0">
                <a:ln>
                  <a:noFill/>
                </a:ln>
                <a:solidFill>
                  <a:schemeClr val="tx1"/>
                </a:solidFill>
                <a:effectLst/>
                <a:latin typeface="Arial" charset="0"/>
              </a:rPr>
              <a:t>Census Tract Solar Deployment Performance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1" u="none" strike="noStrike" cap="none" normalizeH="0" baseline="0" dirty="0">
                <a:ln>
                  <a:noFill/>
                </a:ln>
                <a:solidFill>
                  <a:schemeClr val="tx1"/>
                </a:solidFill>
                <a:effectLst/>
                <a:latin typeface="Arial" charset="0"/>
              </a:rPr>
              <a:t>Number of Existing Solar Panels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1" u="none" strike="noStrike" cap="none" normalizeH="0" baseline="0" dirty="0">
                <a:ln>
                  <a:noFill/>
                </a:ln>
                <a:solidFill>
                  <a:schemeClr val="tx1"/>
                </a:solidFill>
                <a:effectLst/>
                <a:latin typeface="Arial" charset="0"/>
              </a:rPr>
              <a:t>Total Number of Potential Solar Panels</a:t>
            </a:r>
            <a:endParaRPr kumimoji="0" lang="en-US" altLang="en-US" sz="1800" b="0" i="0" u="none" strike="noStrike" cap="none" normalizeH="0" baseline="0" dirty="0">
              <a:ln>
                <a:noFill/>
              </a:ln>
              <a:solidFill>
                <a:schemeClr val="tx1"/>
              </a:solidFill>
              <a:effectLst/>
              <a:latin typeface="Arial" charset="0"/>
            </a:endParaRPr>
          </a:p>
        </p:txBody>
      </p:sp>
      <p:sp>
        <p:nvSpPr>
          <p:cNvPr id="5" name="Rectangle 2"/>
          <p:cNvSpPr>
            <a:spLocks noGrp="1" noChangeArrowheads="1"/>
          </p:cNvSpPr>
          <p:nvPr>
            <p:ph idx="1"/>
          </p:nvPr>
        </p:nvSpPr>
        <p:spPr bwMode="auto">
          <a:xfrm>
            <a:off x="457200" y="3066713"/>
            <a:ext cx="7037119"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1" u="none" strike="noStrike" cap="none" normalizeH="0" baseline="0" dirty="0">
                <a:ln>
                  <a:noFill/>
                </a:ln>
                <a:solidFill>
                  <a:schemeClr val="tx1"/>
                </a:solidFill>
                <a:effectLst/>
                <a:latin typeface="Arial" charset="0"/>
              </a:rPr>
              <a:t>State Normalized Solar Deployment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1" u="none" strike="noStrike" cap="none" normalizeH="0" baseline="0" dirty="0">
                <a:ln>
                  <a:noFill/>
                </a:ln>
                <a:solidFill>
                  <a:schemeClr val="tx1"/>
                </a:solidFill>
                <a:effectLst/>
                <a:latin typeface="Arial" charset="0"/>
              </a:rPr>
              <a:t>Census Tract Solar Deployment Performance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1" u="none" strike="noStrike" cap="none" normalizeH="0" baseline="0" dirty="0">
                <a:ln>
                  <a:noFill/>
                </a:ln>
                <a:solidFill>
                  <a:schemeClr val="tx1"/>
                </a:solidFill>
                <a:effectLst/>
                <a:latin typeface="Arial" charset="0"/>
              </a:rPr>
              <a:t>Average Census Tract Solar Deployment Performance in that State</a:t>
            </a:r>
            <a:endParaRPr kumimoji="0" lang="en-US" altLang="en-US" sz="1800" b="0" i="0" u="none" strike="noStrike" cap="none" normalizeH="0" baseline="0" dirty="0">
              <a:ln>
                <a:noFill/>
              </a:ln>
              <a:solidFill>
                <a:schemeClr val="tx1"/>
              </a:solidFill>
              <a:effectLst/>
              <a:latin typeface="Arial" charset="0"/>
            </a:endParaRPr>
          </a:p>
        </p:txBody>
      </p:sp>
      <p:sp>
        <p:nvSpPr>
          <p:cNvPr id="6" name="Content Placeholder 1"/>
          <p:cNvSpPr txBox="1">
            <a:spLocks/>
          </p:cNvSpPr>
          <p:nvPr/>
        </p:nvSpPr>
        <p:spPr bwMode="auto">
          <a:xfrm>
            <a:off x="457200" y="4380826"/>
            <a:ext cx="8229600" cy="1685330"/>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marL="342900" indent="-342900" algn="l" rtl="0" eaLnBrk="1" fontAlgn="base" hangingPunct="1">
              <a:spcBef>
                <a:spcPts val="576"/>
              </a:spcBef>
              <a:spcAft>
                <a:spcPct val="0"/>
              </a:spcAft>
              <a:buFont typeface="Wingdings" charset="2"/>
              <a:buChar char="§"/>
              <a:defRPr sz="2400" kern="1200">
                <a:solidFill>
                  <a:schemeClr val="tx1"/>
                </a:solidFill>
                <a:latin typeface="+mn-lt"/>
                <a:ea typeface="ＭＳ Ｐゴシック" pitchFamily="-111" charset="-128"/>
                <a:cs typeface="ＭＳ Ｐゴシック" pitchFamily="-111" charset="-128"/>
              </a:defRPr>
            </a:lvl1pPr>
            <a:lvl2pPr marL="742950" indent="-285750" algn="l" rtl="0" eaLnBrk="1" fontAlgn="base" hangingPunct="1">
              <a:spcBef>
                <a:spcPts val="576"/>
              </a:spcBef>
              <a:spcAft>
                <a:spcPct val="0"/>
              </a:spcAft>
              <a:buFont typeface="Wingdings" charset="2"/>
              <a:buChar char="§"/>
              <a:defRPr sz="2000" kern="1200">
                <a:solidFill>
                  <a:schemeClr val="tx1"/>
                </a:solidFill>
                <a:latin typeface="+mn-lt"/>
                <a:ea typeface="ＭＳ Ｐゴシック" pitchFamily="-111" charset="-128"/>
                <a:cs typeface="+mn-cs"/>
              </a:defRPr>
            </a:lvl2pPr>
            <a:lvl3pPr marL="1143000" indent="-228600" algn="l" rtl="0" eaLnBrk="1" fontAlgn="base" hangingPunct="1">
              <a:spcBef>
                <a:spcPts val="576"/>
              </a:spcBef>
              <a:spcAft>
                <a:spcPct val="0"/>
              </a:spcAft>
              <a:buFont typeface="Wingdings" charset="2"/>
              <a:buChar char="§"/>
              <a:defRPr sz="1800" kern="1200">
                <a:solidFill>
                  <a:schemeClr val="tx1"/>
                </a:solidFill>
                <a:latin typeface="+mn-lt"/>
                <a:ea typeface="ＭＳ Ｐゴシック" pitchFamily="-111" charset="-128"/>
                <a:cs typeface="+mn-cs"/>
              </a:defRPr>
            </a:lvl3pPr>
            <a:lvl4pPr marL="1600200" indent="-228600" algn="l" rtl="0" eaLnBrk="1" fontAlgn="base" hangingPunct="1">
              <a:spcBef>
                <a:spcPts val="576"/>
              </a:spcBef>
              <a:spcAft>
                <a:spcPct val="0"/>
              </a:spcAft>
              <a:buFont typeface="Wingdings" charset="2"/>
              <a:buChar char="§"/>
              <a:defRPr sz="1600" kern="1200">
                <a:solidFill>
                  <a:schemeClr val="tx1"/>
                </a:solidFill>
                <a:latin typeface="+mn-lt"/>
                <a:ea typeface="ＭＳ Ｐゴシック" pitchFamily="-111" charset="-128"/>
                <a:cs typeface="+mn-cs"/>
              </a:defRPr>
            </a:lvl4pPr>
            <a:lvl5pPr marL="2057400" indent="-228600" algn="l" rtl="0" eaLnBrk="1" fontAlgn="base" hangingPunct="1">
              <a:spcBef>
                <a:spcPts val="576"/>
              </a:spcBef>
              <a:spcAft>
                <a:spcPct val="0"/>
              </a:spcAft>
              <a:buFont typeface="Wingdings" charset="2"/>
              <a:buChar char="§"/>
              <a:defRPr sz="1600" kern="1200">
                <a:solidFill>
                  <a:schemeClr val="tx1"/>
                </a:solidFill>
                <a:latin typeface="+mn-lt"/>
                <a:ea typeface="ＭＳ Ｐゴシック" pitchFamily="-111" charset="-128"/>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400"/>
            <a:r>
              <a:rPr lang="en-US" dirty="0"/>
              <a:t>Smoothing the data</a:t>
            </a:r>
          </a:p>
          <a:p>
            <a:pPr lvl="1" defTabSz="914400"/>
            <a:r>
              <a:rPr lang="en-US" dirty="0"/>
              <a:t>Locally weighted scatterplot smoothing estimator (LOWESS) method </a:t>
            </a:r>
          </a:p>
          <a:p>
            <a:pPr lvl="1" defTabSz="914400"/>
            <a:r>
              <a:rPr lang="en-US" dirty="0"/>
              <a:t>Bootstrapping 1000x/income segment</a:t>
            </a:r>
          </a:p>
        </p:txBody>
      </p:sp>
      <p:sp>
        <p:nvSpPr>
          <p:cNvPr id="7" name="Content Placeholder 1"/>
          <p:cNvSpPr txBox="1">
            <a:spLocks/>
          </p:cNvSpPr>
          <p:nvPr/>
        </p:nvSpPr>
        <p:spPr bwMode="auto">
          <a:xfrm>
            <a:off x="497541" y="1174376"/>
            <a:ext cx="8229600" cy="609600"/>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marL="342900" indent="-342900" algn="l" rtl="0" eaLnBrk="1" fontAlgn="base" hangingPunct="1">
              <a:spcBef>
                <a:spcPts val="576"/>
              </a:spcBef>
              <a:spcAft>
                <a:spcPct val="0"/>
              </a:spcAft>
              <a:buFont typeface="Wingdings" charset="2"/>
              <a:buChar char="§"/>
              <a:defRPr sz="2400" kern="1200">
                <a:solidFill>
                  <a:schemeClr val="tx1"/>
                </a:solidFill>
                <a:latin typeface="+mn-lt"/>
                <a:ea typeface="ＭＳ Ｐゴシック" pitchFamily="-111" charset="-128"/>
                <a:cs typeface="ＭＳ Ｐゴシック" pitchFamily="-111" charset="-128"/>
              </a:defRPr>
            </a:lvl1pPr>
            <a:lvl2pPr marL="742950" indent="-285750" algn="l" rtl="0" eaLnBrk="1" fontAlgn="base" hangingPunct="1">
              <a:spcBef>
                <a:spcPts val="576"/>
              </a:spcBef>
              <a:spcAft>
                <a:spcPct val="0"/>
              </a:spcAft>
              <a:buFont typeface="Wingdings" charset="2"/>
              <a:buChar char="§"/>
              <a:defRPr sz="2000" kern="1200">
                <a:solidFill>
                  <a:schemeClr val="tx1"/>
                </a:solidFill>
                <a:latin typeface="+mn-lt"/>
                <a:ea typeface="ＭＳ Ｐゴシック" pitchFamily="-111" charset="-128"/>
                <a:cs typeface="+mn-cs"/>
              </a:defRPr>
            </a:lvl2pPr>
            <a:lvl3pPr marL="1143000" indent="-228600" algn="l" rtl="0" eaLnBrk="1" fontAlgn="base" hangingPunct="1">
              <a:spcBef>
                <a:spcPts val="576"/>
              </a:spcBef>
              <a:spcAft>
                <a:spcPct val="0"/>
              </a:spcAft>
              <a:buFont typeface="Wingdings" charset="2"/>
              <a:buChar char="§"/>
              <a:defRPr sz="1800" kern="1200">
                <a:solidFill>
                  <a:schemeClr val="tx1"/>
                </a:solidFill>
                <a:latin typeface="+mn-lt"/>
                <a:ea typeface="ＭＳ Ｐゴシック" pitchFamily="-111" charset="-128"/>
                <a:cs typeface="+mn-cs"/>
              </a:defRPr>
            </a:lvl3pPr>
            <a:lvl4pPr marL="1600200" indent="-228600" algn="l" rtl="0" eaLnBrk="1" fontAlgn="base" hangingPunct="1">
              <a:spcBef>
                <a:spcPts val="576"/>
              </a:spcBef>
              <a:spcAft>
                <a:spcPct val="0"/>
              </a:spcAft>
              <a:buFont typeface="Wingdings" charset="2"/>
              <a:buChar char="§"/>
              <a:defRPr sz="1600" kern="1200">
                <a:solidFill>
                  <a:schemeClr val="tx1"/>
                </a:solidFill>
                <a:latin typeface="+mn-lt"/>
                <a:ea typeface="ＭＳ Ｐゴシック" pitchFamily="-111" charset="-128"/>
                <a:cs typeface="+mn-cs"/>
              </a:defRPr>
            </a:lvl4pPr>
            <a:lvl5pPr marL="2057400" indent="-228600" algn="l" rtl="0" eaLnBrk="1" fontAlgn="base" hangingPunct="1">
              <a:spcBef>
                <a:spcPts val="576"/>
              </a:spcBef>
              <a:spcAft>
                <a:spcPct val="0"/>
              </a:spcAft>
              <a:buFont typeface="Wingdings" charset="2"/>
              <a:buChar char="§"/>
              <a:defRPr sz="1600" kern="1200">
                <a:solidFill>
                  <a:schemeClr val="tx1"/>
                </a:solidFill>
                <a:latin typeface="+mn-lt"/>
                <a:ea typeface="ＭＳ Ｐゴシック" pitchFamily="-111" charset="-128"/>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400"/>
            <a:r>
              <a:rPr lang="en-US" dirty="0"/>
              <a:t>Python (scrips available)</a:t>
            </a:r>
          </a:p>
        </p:txBody>
      </p:sp>
      <p:sp>
        <p:nvSpPr>
          <p:cNvPr id="8" name="Slide Number Placeholder 3"/>
          <p:cNvSpPr>
            <a:spLocks noGrp="1"/>
          </p:cNvSpPr>
          <p:nvPr>
            <p:ph type="sldNum" sz="quarter" idx="11"/>
          </p:nvPr>
        </p:nvSpPr>
        <p:spPr>
          <a:xfrm>
            <a:off x="6096000" y="6424514"/>
            <a:ext cx="2895600" cy="365125"/>
          </a:xfrm>
        </p:spPr>
        <p:txBody>
          <a:bodyPr anchor="ctr"/>
          <a:lstStyle/>
          <a:p>
            <a:pPr algn="r">
              <a:defRPr/>
            </a:pPr>
            <a:r>
              <a:rPr lang="en-US" dirty="0"/>
              <a:t>14</a:t>
            </a:r>
          </a:p>
        </p:txBody>
      </p:sp>
    </p:spTree>
    <p:extLst>
      <p:ext uri="{BB962C8B-B14F-4D97-AF65-F5344CB8AC3E}">
        <p14:creationId xmlns:p14="http://schemas.microsoft.com/office/powerpoint/2010/main" val="14204220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Text Box 4">
            <a:extLst>
              <a:ext uri="{FF2B5EF4-FFF2-40B4-BE49-F238E27FC236}">
                <a16:creationId xmlns:a16="http://schemas.microsoft.com/office/drawing/2014/main" id="{C5C33D52-E452-2E4A-BF4A-F4BC4B65E377}"/>
              </a:ext>
            </a:extLst>
          </p:cNvPr>
          <p:cNvSpPr txBox="1">
            <a:spLocks noChangeArrowheads="1"/>
          </p:cNvSpPr>
          <p:nvPr/>
        </p:nvSpPr>
        <p:spPr bwMode="auto">
          <a:xfrm>
            <a:off x="1676400" y="381000"/>
            <a:ext cx="57277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buFontTx/>
              <a:buNone/>
            </a:pPr>
            <a:r>
              <a:rPr lang="en-US" altLang="en-US">
                <a:latin typeface="Times" pitchFamily="2" charset="0"/>
              </a:rPr>
              <a:t>Robert Bullard, </a:t>
            </a:r>
            <a:r>
              <a:rPr lang="en-US" altLang="en-US" i="1">
                <a:latin typeface="Times" pitchFamily="2" charset="0"/>
              </a:rPr>
              <a:t>Dumping in Dixie</a:t>
            </a:r>
            <a:endParaRPr lang="en-US" altLang="en-US">
              <a:latin typeface="Times" pitchFamily="2" charset="0"/>
            </a:endParaRPr>
          </a:p>
        </p:txBody>
      </p:sp>
      <p:pic>
        <p:nvPicPr>
          <p:cNvPr id="29698" name="Picture 5">
            <a:extLst>
              <a:ext uri="{FF2B5EF4-FFF2-40B4-BE49-F238E27FC236}">
                <a16:creationId xmlns:a16="http://schemas.microsoft.com/office/drawing/2014/main" id="{EBB97DD0-3A01-534E-B7F2-A7E278FA6B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27863" y="1219200"/>
            <a:ext cx="2116137" cy="350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29699" name="Picture 6">
            <a:extLst>
              <a:ext uri="{FF2B5EF4-FFF2-40B4-BE49-F238E27FC236}">
                <a16:creationId xmlns:a16="http://schemas.microsoft.com/office/drawing/2014/main" id="{9622B030-814C-7240-9739-8A1F9239E8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8200" y="1219200"/>
            <a:ext cx="2135188" cy="350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29700" name="Picture 7">
            <a:extLst>
              <a:ext uri="{FF2B5EF4-FFF2-40B4-BE49-F238E27FC236}">
                <a16:creationId xmlns:a16="http://schemas.microsoft.com/office/drawing/2014/main" id="{51A6F46A-A7FF-8C47-A072-921B722B4E0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143000"/>
            <a:ext cx="2195513" cy="358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29701" name="Picture 8">
            <a:extLst>
              <a:ext uri="{FF2B5EF4-FFF2-40B4-BE49-F238E27FC236}">
                <a16:creationId xmlns:a16="http://schemas.microsoft.com/office/drawing/2014/main" id="{EF58063B-D3C5-C946-B499-6ACB7CD6993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86000" y="1219200"/>
            <a:ext cx="2197100" cy="350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extLst>
      <p:ext uri="{BB962C8B-B14F-4D97-AF65-F5344CB8AC3E}">
        <p14:creationId xmlns:p14="http://schemas.microsoft.com/office/powerpoint/2010/main" val="155186134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65314" y="401933"/>
            <a:ext cx="8915400" cy="508000"/>
          </a:xfrm>
        </p:spPr>
        <p:txBody>
          <a:bodyPr/>
          <a:lstStyle/>
          <a:p>
            <a:r>
              <a:rPr lang="en-US" dirty="0"/>
              <a:t>Bootstrapping (resampling): </a:t>
            </a:r>
            <a:br>
              <a:rPr lang="en-US" dirty="0"/>
            </a:br>
            <a:r>
              <a:rPr lang="en-US" dirty="0"/>
              <a:t>determine mean w/o function</a:t>
            </a:r>
          </a:p>
        </p:txBody>
      </p:sp>
      <p:sp>
        <p:nvSpPr>
          <p:cNvPr id="4" name="Rectangle 1"/>
          <p:cNvSpPr>
            <a:spLocks noChangeArrowheads="1"/>
          </p:cNvSpPr>
          <p:nvPr/>
        </p:nvSpPr>
        <p:spPr bwMode="auto">
          <a:xfrm>
            <a:off x="-3644106" y="4477070"/>
            <a:ext cx="81590" cy="7524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charset="0"/>
            </a:endParaRPr>
          </a:p>
        </p:txBody>
      </p:sp>
      <p:sp>
        <p:nvSpPr>
          <p:cNvPr id="8" name="Slide Number Placeholder 3"/>
          <p:cNvSpPr>
            <a:spLocks noGrp="1"/>
          </p:cNvSpPr>
          <p:nvPr>
            <p:ph type="sldNum" sz="quarter" idx="11"/>
          </p:nvPr>
        </p:nvSpPr>
        <p:spPr>
          <a:xfrm>
            <a:off x="6096000" y="6424514"/>
            <a:ext cx="2895600" cy="365125"/>
          </a:xfrm>
        </p:spPr>
        <p:txBody>
          <a:bodyPr anchor="ctr"/>
          <a:lstStyle/>
          <a:p>
            <a:pPr algn="r">
              <a:defRPr/>
            </a:pPr>
            <a:r>
              <a:rPr lang="en-US" dirty="0"/>
              <a:t>14</a:t>
            </a:r>
          </a:p>
        </p:txBody>
      </p:sp>
      <p:sp>
        <p:nvSpPr>
          <p:cNvPr id="9" name="Rectangle 2">
            <a:extLst>
              <a:ext uri="{FF2B5EF4-FFF2-40B4-BE49-F238E27FC236}">
                <a16:creationId xmlns:a16="http://schemas.microsoft.com/office/drawing/2014/main" id="{501ABD5A-C4FE-6A40-B20B-36B9000B6182}"/>
              </a:ext>
            </a:extLst>
          </p:cNvPr>
          <p:cNvSpPr>
            <a:spLocks noChangeArrowheads="1"/>
          </p:cNvSpPr>
          <p:nvPr/>
        </p:nvSpPr>
        <p:spPr bwMode="auto">
          <a:xfrm>
            <a:off x="100940" y="975568"/>
            <a:ext cx="7309810" cy="52187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253920" tIns="31740" rIns="0" bIns="15870" numCol="1" anchor="ctr"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222222"/>
                </a:solidFill>
                <a:effectLst/>
                <a:latin typeface="Calibri" panose="020F0502020204030204" pitchFamily="34" charset="0"/>
                <a:cs typeface="Calibri" panose="020F0502020204030204" pitchFamily="34" charset="0"/>
              </a:rPr>
              <a:t>Consider a coin-flipping experiment. We flip the coin and record whether it lands heads or tails.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dirty="0">
              <a:ln>
                <a:noFill/>
              </a:ln>
              <a:solidFill>
                <a:srgbClr val="222222"/>
              </a:solidFill>
              <a:effectLst/>
              <a:latin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222222"/>
                </a:solidFill>
                <a:effectLst/>
                <a:latin typeface="Calibri" panose="020F0502020204030204" pitchFamily="34" charset="0"/>
                <a:cs typeface="Calibri" panose="020F0502020204030204" pitchFamily="34" charset="0"/>
              </a:rPr>
              <a:t>Let </a:t>
            </a:r>
            <a:r>
              <a:rPr kumimoji="0" lang="en-US" altLang="en-US" sz="1600" b="0" i="1" u="none" strike="noStrike" cap="none" normalizeH="0" baseline="0" dirty="0">
                <a:ln>
                  <a:noFill/>
                </a:ln>
                <a:solidFill>
                  <a:srgbClr val="222222"/>
                </a:solidFill>
                <a:effectLst/>
                <a:latin typeface="Calibri" panose="020F0502020204030204" pitchFamily="34" charset="0"/>
                <a:cs typeface="Calibri" panose="020F0502020204030204" pitchFamily="34" charset="0"/>
              </a:rPr>
              <a:t>X = x</a:t>
            </a:r>
            <a:r>
              <a:rPr kumimoji="0" lang="en-US" altLang="en-US" sz="1600" b="0" i="0" u="none" strike="noStrike" cap="none" normalizeH="0" baseline="-30000" dirty="0">
                <a:ln>
                  <a:noFill/>
                </a:ln>
                <a:solidFill>
                  <a:srgbClr val="222222"/>
                </a:solidFill>
                <a:effectLst/>
                <a:latin typeface="Calibri" panose="020F0502020204030204" pitchFamily="34" charset="0"/>
                <a:cs typeface="Calibri" panose="020F0502020204030204" pitchFamily="34" charset="0"/>
              </a:rPr>
              <a:t>1</a:t>
            </a:r>
            <a:r>
              <a:rPr kumimoji="0" lang="en-US" altLang="en-US" sz="1600" b="0" i="0" u="none" strike="noStrike" cap="none" normalizeH="0" baseline="0" dirty="0">
                <a:ln>
                  <a:noFill/>
                </a:ln>
                <a:solidFill>
                  <a:srgbClr val="222222"/>
                </a:solidFill>
                <a:effectLst/>
                <a:latin typeface="Calibri" panose="020F0502020204030204" pitchFamily="34" charset="0"/>
                <a:cs typeface="Calibri" panose="020F0502020204030204" pitchFamily="34" charset="0"/>
              </a:rPr>
              <a:t>, </a:t>
            </a:r>
            <a:r>
              <a:rPr kumimoji="0" lang="en-US" altLang="en-US" sz="1600" b="0" i="1" u="none" strike="noStrike" cap="none" normalizeH="0" baseline="0" dirty="0">
                <a:ln>
                  <a:noFill/>
                </a:ln>
                <a:solidFill>
                  <a:srgbClr val="222222"/>
                </a:solidFill>
                <a:effectLst/>
                <a:latin typeface="Calibri" panose="020F0502020204030204" pitchFamily="34" charset="0"/>
                <a:cs typeface="Calibri" panose="020F0502020204030204" pitchFamily="34" charset="0"/>
              </a:rPr>
              <a:t>x</a:t>
            </a:r>
            <a:r>
              <a:rPr kumimoji="0" lang="en-US" altLang="en-US" sz="1600" b="0" i="0" u="none" strike="noStrike" cap="none" normalizeH="0" baseline="-30000" dirty="0">
                <a:ln>
                  <a:noFill/>
                </a:ln>
                <a:solidFill>
                  <a:srgbClr val="222222"/>
                </a:solidFill>
                <a:effectLst/>
                <a:latin typeface="Calibri" panose="020F0502020204030204" pitchFamily="34" charset="0"/>
                <a:cs typeface="Calibri" panose="020F0502020204030204" pitchFamily="34" charset="0"/>
              </a:rPr>
              <a:t>2</a:t>
            </a:r>
            <a:r>
              <a:rPr kumimoji="0" lang="en-US" altLang="en-US" sz="1600" b="0" i="0" u="none" strike="noStrike" cap="none" normalizeH="0" baseline="0" dirty="0">
                <a:ln>
                  <a:noFill/>
                </a:ln>
                <a:solidFill>
                  <a:srgbClr val="222222"/>
                </a:solidFill>
                <a:effectLst/>
                <a:latin typeface="Calibri" panose="020F0502020204030204" pitchFamily="34" charset="0"/>
                <a:cs typeface="Calibri" panose="020F0502020204030204" pitchFamily="34" charset="0"/>
              </a:rPr>
              <a:t>, …, </a:t>
            </a:r>
            <a:r>
              <a:rPr kumimoji="0" lang="en-US" altLang="en-US" sz="1600" b="0" i="1" u="none" strike="noStrike" cap="none" normalizeH="0" baseline="0" dirty="0">
                <a:ln>
                  <a:noFill/>
                </a:ln>
                <a:solidFill>
                  <a:srgbClr val="222222"/>
                </a:solidFill>
                <a:effectLst/>
                <a:latin typeface="Calibri" panose="020F0502020204030204" pitchFamily="34" charset="0"/>
                <a:cs typeface="Calibri" panose="020F0502020204030204" pitchFamily="34" charset="0"/>
              </a:rPr>
              <a:t>x</a:t>
            </a:r>
            <a:r>
              <a:rPr kumimoji="0" lang="en-US" altLang="en-US" sz="1600" b="0" i="0" u="none" strike="noStrike" cap="none" normalizeH="0" baseline="-30000" dirty="0">
                <a:ln>
                  <a:noFill/>
                </a:ln>
                <a:solidFill>
                  <a:srgbClr val="222222"/>
                </a:solidFill>
                <a:effectLst/>
                <a:latin typeface="Calibri" panose="020F0502020204030204" pitchFamily="34" charset="0"/>
                <a:cs typeface="Calibri" panose="020F0502020204030204" pitchFamily="34" charset="0"/>
              </a:rPr>
              <a:t>10</a:t>
            </a:r>
            <a:r>
              <a:rPr kumimoji="0" lang="en-US" altLang="en-US" sz="1600" b="0" i="0" u="none" strike="noStrike" cap="none" normalizeH="0" baseline="0" dirty="0">
                <a:ln>
                  <a:noFill/>
                </a:ln>
                <a:solidFill>
                  <a:srgbClr val="222222"/>
                </a:solidFill>
                <a:effectLst/>
                <a:latin typeface="Calibri" panose="020F0502020204030204" pitchFamily="34" charset="0"/>
                <a:cs typeface="Calibri" panose="020F0502020204030204" pitchFamily="34" charset="0"/>
              </a:rPr>
              <a:t> be 10 observations from the experiment.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600" dirty="0">
              <a:solidFill>
                <a:srgbClr val="222222"/>
              </a:solidFill>
              <a:latin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1" u="none" strike="noStrike" cap="none" normalizeH="0" baseline="0" dirty="0">
                <a:ln>
                  <a:noFill/>
                </a:ln>
                <a:solidFill>
                  <a:srgbClr val="222222"/>
                </a:solidFill>
                <a:effectLst/>
                <a:latin typeface="Calibri" panose="020F0502020204030204" pitchFamily="34" charset="0"/>
                <a:cs typeface="Calibri" panose="020F0502020204030204" pitchFamily="34" charset="0"/>
              </a:rPr>
              <a:t>x</a:t>
            </a:r>
            <a:r>
              <a:rPr kumimoji="0" lang="en-US" altLang="en-US" sz="1600" b="0" i="1" u="none" strike="noStrike" cap="none" normalizeH="0" baseline="-30000" dirty="0">
                <a:ln>
                  <a:noFill/>
                </a:ln>
                <a:solidFill>
                  <a:srgbClr val="222222"/>
                </a:solidFill>
                <a:effectLst/>
                <a:latin typeface="Calibri" panose="020F0502020204030204" pitchFamily="34" charset="0"/>
                <a:cs typeface="Calibri" panose="020F0502020204030204" pitchFamily="34" charset="0"/>
              </a:rPr>
              <a:t>i</a:t>
            </a:r>
            <a:r>
              <a:rPr kumimoji="0" lang="en-US" altLang="en-US" sz="1600" b="0" i="0" u="none" strike="noStrike" cap="none" normalizeH="0" baseline="0" dirty="0">
                <a:ln>
                  <a:noFill/>
                </a:ln>
                <a:solidFill>
                  <a:srgbClr val="222222"/>
                </a:solidFill>
                <a:effectLst/>
                <a:latin typeface="Calibri" panose="020F0502020204030204" pitchFamily="34" charset="0"/>
                <a:cs typeface="Calibri" panose="020F0502020204030204" pitchFamily="34" charset="0"/>
              </a:rPr>
              <a:t> = 1 if the </a:t>
            </a:r>
            <a:r>
              <a:rPr kumimoji="0" lang="en-US" altLang="en-US" sz="1600" b="0" i="0" u="none" strike="noStrike" cap="none" normalizeH="0" baseline="0" dirty="0" err="1">
                <a:ln>
                  <a:noFill/>
                </a:ln>
                <a:solidFill>
                  <a:srgbClr val="222222"/>
                </a:solidFill>
                <a:effectLst/>
                <a:latin typeface="Calibri" panose="020F0502020204030204" pitchFamily="34" charset="0"/>
                <a:cs typeface="Calibri" panose="020F0502020204030204" pitchFamily="34" charset="0"/>
              </a:rPr>
              <a:t>i</a:t>
            </a:r>
            <a:r>
              <a:rPr kumimoji="0" lang="en-US" altLang="en-US" sz="1600" b="0" i="0" u="none" strike="noStrike" cap="none" normalizeH="0" baseline="0" dirty="0">
                <a:ln>
                  <a:noFill/>
                </a:ln>
                <a:solidFill>
                  <a:srgbClr val="222222"/>
                </a:solidFill>
                <a:effectLst/>
                <a:latin typeface="Calibri" panose="020F0502020204030204" pitchFamily="34" charset="0"/>
                <a:cs typeface="Calibri" panose="020F0502020204030204" pitchFamily="34" charset="0"/>
              </a:rPr>
              <a:t> </a:t>
            </a:r>
            <a:r>
              <a:rPr kumimoji="0" lang="en-US" altLang="en-US" sz="1600" b="0" i="0" u="none" strike="noStrike" cap="none" normalizeH="0" baseline="0" dirty="0" err="1">
                <a:ln>
                  <a:noFill/>
                </a:ln>
                <a:solidFill>
                  <a:srgbClr val="222222"/>
                </a:solidFill>
                <a:effectLst/>
                <a:latin typeface="Calibri" panose="020F0502020204030204" pitchFamily="34" charset="0"/>
                <a:cs typeface="Calibri" panose="020F0502020204030204" pitchFamily="34" charset="0"/>
              </a:rPr>
              <a:t>th</a:t>
            </a:r>
            <a:r>
              <a:rPr kumimoji="0" lang="en-US" altLang="en-US" sz="1600" b="0" i="0" u="none" strike="noStrike" cap="none" normalizeH="0" baseline="0" dirty="0">
                <a:ln>
                  <a:noFill/>
                </a:ln>
                <a:solidFill>
                  <a:srgbClr val="222222"/>
                </a:solidFill>
                <a:effectLst/>
                <a:latin typeface="Calibri" panose="020F0502020204030204" pitchFamily="34" charset="0"/>
                <a:cs typeface="Calibri" panose="020F0502020204030204" pitchFamily="34" charset="0"/>
              </a:rPr>
              <a:t> flip lands heads, and 0 otherwise.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600" dirty="0">
              <a:solidFill>
                <a:srgbClr val="222222"/>
              </a:solidFill>
              <a:latin typeface="Calibri" panose="020F0502020204030204" pitchFamily="34" charset="0"/>
              <a:cs typeface="Calibri" panose="020F0502020204030204" pitchFamily="34" charset="0"/>
            </a:endParaRPr>
          </a:p>
          <a:p>
            <a:pPr lvl="0" defTabSz="914400"/>
            <a:r>
              <a:rPr kumimoji="0" lang="en-US" altLang="en-US" sz="1600" b="0" i="0" u="none" strike="noStrike" cap="none" normalizeH="0" baseline="0" dirty="0">
                <a:ln>
                  <a:noFill/>
                </a:ln>
                <a:solidFill>
                  <a:srgbClr val="222222"/>
                </a:solidFill>
                <a:effectLst/>
                <a:latin typeface="Calibri" panose="020F0502020204030204" pitchFamily="34" charset="0"/>
                <a:cs typeface="Calibri" panose="020F0502020204030204" pitchFamily="34" charset="0"/>
              </a:rPr>
              <a:t>From normal theory, we can use </a:t>
            </a:r>
            <a:r>
              <a:rPr kumimoji="0" lang="en-US" altLang="en-US" sz="1600" b="0" i="0" u="none" strike="noStrike" cap="none" normalizeH="0" baseline="0" dirty="0">
                <a:ln>
                  <a:noFill/>
                </a:ln>
                <a:solidFill>
                  <a:srgbClr val="0B0080"/>
                </a:solidFill>
                <a:effectLst/>
                <a:latin typeface="Calibri" panose="020F0502020204030204" pitchFamily="34" charset="0"/>
                <a:cs typeface="Calibri" panose="020F0502020204030204" pitchFamily="34" charset="0"/>
                <a:hlinkClick r:id="rId2" tooltip="Student's t-statistic"/>
              </a:rPr>
              <a:t>t-statistic</a:t>
            </a:r>
            <a:r>
              <a:rPr kumimoji="0" lang="en-US" altLang="en-US" sz="1600" b="0" i="0" u="none" strike="noStrike" cap="none" normalizeH="0" baseline="0" dirty="0">
                <a:ln>
                  <a:noFill/>
                </a:ln>
                <a:solidFill>
                  <a:srgbClr val="222222"/>
                </a:solidFill>
                <a:effectLst/>
                <a:latin typeface="Calibri" panose="020F0502020204030204" pitchFamily="34" charset="0"/>
                <a:cs typeface="Calibri" panose="020F0502020204030204" pitchFamily="34" charset="0"/>
              </a:rPr>
              <a:t> to estimate the distribution of the sample mean, </a:t>
            </a:r>
            <a:r>
              <a:rPr kumimoji="0" lang="en-US" altLang="en-US" sz="1600" b="0" i="0" u="none" strike="noStrike" cap="none" normalizeH="0" baseline="0" dirty="0" err="1">
                <a:ln>
                  <a:noFill/>
                </a:ln>
                <a:solidFill>
                  <a:srgbClr val="222222"/>
                </a:solidFill>
                <a:effectLst/>
                <a:latin typeface="Calibri" panose="020F0502020204030204" pitchFamily="34" charset="0"/>
                <a:cs typeface="Calibri" panose="020F0502020204030204" pitchFamily="34" charset="0"/>
              </a:rPr>
              <a:t>x</a:t>
            </a:r>
            <a:r>
              <a:rPr kumimoji="0" lang="en-US" altLang="en-US" sz="1600" b="0" i="0" u="none" strike="noStrike" cap="none" normalizeH="0" baseline="-25000" dirty="0" err="1">
                <a:ln>
                  <a:noFill/>
                </a:ln>
                <a:solidFill>
                  <a:srgbClr val="222222"/>
                </a:solidFill>
                <a:effectLst/>
                <a:latin typeface="Calibri" panose="020F0502020204030204" pitchFamily="34" charset="0"/>
                <a:cs typeface="Calibri" panose="020F0502020204030204" pitchFamily="34" charset="0"/>
              </a:rPr>
              <a:t>avg</a:t>
            </a:r>
            <a:r>
              <a:rPr kumimoji="0" lang="en-US" altLang="en-US" sz="1600" b="0" i="0" u="none" strike="noStrike" cap="none" normalizeH="0" baseline="0" dirty="0">
                <a:ln>
                  <a:noFill/>
                </a:ln>
                <a:solidFill>
                  <a:srgbClr val="222222"/>
                </a:solidFill>
                <a:effectLst/>
                <a:latin typeface="Calibri" panose="020F0502020204030204" pitchFamily="34" charset="0"/>
                <a:cs typeface="Calibri" panose="020F0502020204030204" pitchFamily="34" charset="0"/>
              </a:rPr>
              <a:t> = (1/10) </a:t>
            </a:r>
            <a:r>
              <a:rPr kumimoji="0" lang="en-US" altLang="en-US" sz="1600" b="0" u="none" strike="noStrike" cap="none" normalizeH="0" baseline="0" dirty="0">
                <a:ln>
                  <a:noFill/>
                </a:ln>
                <a:solidFill>
                  <a:srgbClr val="222222"/>
                </a:solidFill>
                <a:effectLst/>
                <a:latin typeface="Calibri" panose="020F0502020204030204" pitchFamily="34" charset="0"/>
                <a:cs typeface="Calibri" panose="020F0502020204030204" pitchFamily="34" charset="0"/>
              </a:rPr>
              <a:t>(</a:t>
            </a:r>
            <a:r>
              <a:rPr lang="en-US" altLang="en-US" sz="1600" dirty="0">
                <a:solidFill>
                  <a:srgbClr val="222222"/>
                </a:solidFill>
                <a:latin typeface="Calibri" panose="020F0502020204030204" pitchFamily="34" charset="0"/>
                <a:cs typeface="Calibri" panose="020F0502020204030204" pitchFamily="34" charset="0"/>
              </a:rPr>
              <a:t>x</a:t>
            </a:r>
            <a:r>
              <a:rPr lang="en-US" altLang="en-US" sz="1600" baseline="-30000" dirty="0">
                <a:solidFill>
                  <a:srgbClr val="222222"/>
                </a:solidFill>
                <a:latin typeface="Calibri" panose="020F0502020204030204" pitchFamily="34" charset="0"/>
                <a:cs typeface="Calibri" panose="020F0502020204030204" pitchFamily="34" charset="0"/>
              </a:rPr>
              <a:t>1 </a:t>
            </a:r>
            <a:r>
              <a:rPr lang="en-US" altLang="en-US" sz="1600" dirty="0">
                <a:solidFill>
                  <a:srgbClr val="222222"/>
                </a:solidFill>
                <a:latin typeface="Calibri" panose="020F0502020204030204" pitchFamily="34" charset="0"/>
                <a:cs typeface="Calibri" panose="020F0502020204030204" pitchFamily="34" charset="0"/>
              </a:rPr>
              <a:t>+</a:t>
            </a:r>
            <a:r>
              <a:rPr lang="en-US" altLang="en-US" sz="1600" baseline="-30000" dirty="0">
                <a:solidFill>
                  <a:srgbClr val="222222"/>
                </a:solidFill>
                <a:latin typeface="Calibri" panose="020F0502020204030204" pitchFamily="34" charset="0"/>
                <a:cs typeface="Calibri" panose="020F0502020204030204" pitchFamily="34" charset="0"/>
              </a:rPr>
              <a:t> </a:t>
            </a:r>
            <a:r>
              <a:rPr lang="en-US" altLang="en-US" sz="1600" dirty="0">
                <a:solidFill>
                  <a:srgbClr val="222222"/>
                </a:solidFill>
                <a:latin typeface="Calibri" panose="020F0502020204030204" pitchFamily="34" charset="0"/>
                <a:cs typeface="Calibri" panose="020F0502020204030204" pitchFamily="34" charset="0"/>
              </a:rPr>
              <a:t>x</a:t>
            </a:r>
            <a:r>
              <a:rPr lang="en-US" altLang="en-US" sz="1600" baseline="-30000" dirty="0">
                <a:solidFill>
                  <a:srgbClr val="222222"/>
                </a:solidFill>
                <a:latin typeface="Calibri" panose="020F0502020204030204" pitchFamily="34" charset="0"/>
                <a:cs typeface="Calibri" panose="020F0502020204030204" pitchFamily="34" charset="0"/>
              </a:rPr>
              <a:t>2 </a:t>
            </a:r>
            <a:r>
              <a:rPr lang="en-US" altLang="en-US" sz="1600" dirty="0">
                <a:solidFill>
                  <a:srgbClr val="222222"/>
                </a:solidFill>
                <a:latin typeface="Calibri" panose="020F0502020204030204" pitchFamily="34" charset="0"/>
                <a:cs typeface="Calibri" panose="020F0502020204030204" pitchFamily="34" charset="0"/>
              </a:rPr>
              <a:t>+ … </a:t>
            </a:r>
            <a:r>
              <a:rPr lang="en-US" altLang="en-US" sz="1600" dirty="0" err="1">
                <a:solidFill>
                  <a:srgbClr val="222222"/>
                </a:solidFill>
                <a:latin typeface="Calibri" panose="020F0502020204030204" pitchFamily="34" charset="0"/>
                <a:cs typeface="Calibri" panose="020F0502020204030204" pitchFamily="34" charset="0"/>
              </a:rPr>
              <a:t>x</a:t>
            </a:r>
            <a:r>
              <a:rPr lang="en-US" altLang="en-US" sz="1600" baseline="-30000" dirty="0" err="1">
                <a:solidFill>
                  <a:srgbClr val="222222"/>
                </a:solidFill>
                <a:latin typeface="Calibri" panose="020F0502020204030204" pitchFamily="34" charset="0"/>
                <a:cs typeface="Calibri" panose="020F0502020204030204" pitchFamily="34" charset="0"/>
              </a:rPr>
              <a:t>n</a:t>
            </a:r>
            <a:r>
              <a:rPr lang="en-US" altLang="en-US" sz="1600" dirty="0">
                <a:solidFill>
                  <a:srgbClr val="222222"/>
                </a:solidFill>
                <a:latin typeface="Calibri" panose="020F0502020204030204" pitchFamily="34" charset="0"/>
                <a:cs typeface="Calibri" panose="020F0502020204030204" pitchFamily="34" charset="0"/>
              </a:rPr>
              <a:t>)</a:t>
            </a:r>
            <a:endParaRPr kumimoji="0" lang="en-US" altLang="en-US" sz="1600" b="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p>
            <a:pPr marL="457200" marR="0" lvl="1" indent="-45720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222222"/>
                </a:solidFill>
                <a:effectLst/>
                <a:latin typeface="Calibri" panose="020F0502020204030204" pitchFamily="34" charset="0"/>
                <a:cs typeface="Calibri" panose="020F0502020204030204" pitchFamily="34" charset="0"/>
              </a:rPr>
              <a:t>       </a:t>
            </a:r>
          </a:p>
          <a:p>
            <a:pPr lvl="0" defTabSz="914400"/>
            <a:r>
              <a:rPr kumimoji="0" lang="en-US" altLang="en-US" sz="1600" b="0" i="0" u="none" strike="noStrike" cap="none" normalizeH="0" baseline="0" dirty="0">
                <a:ln>
                  <a:noFill/>
                </a:ln>
                <a:solidFill>
                  <a:srgbClr val="222222"/>
                </a:solidFill>
                <a:effectLst/>
                <a:latin typeface="Calibri" panose="020F0502020204030204" pitchFamily="34" charset="0"/>
                <a:cs typeface="Calibri" panose="020F0502020204030204" pitchFamily="34" charset="0"/>
              </a:rPr>
              <a:t>Instead, we can use bootstrap, specifically case resampling, to derive the distribution of  </a:t>
            </a:r>
            <a:r>
              <a:rPr lang="en-US" altLang="en-US" sz="1600" dirty="0">
                <a:solidFill>
                  <a:srgbClr val="222222"/>
                </a:solidFill>
                <a:latin typeface="Calibri" panose="020F0502020204030204" pitchFamily="34" charset="0"/>
                <a:cs typeface="Calibri" panose="020F0502020204030204" pitchFamily="34" charset="0"/>
              </a:rPr>
              <a:t>b(</a:t>
            </a:r>
            <a:r>
              <a:rPr lang="en-US" altLang="en-US" sz="1600" dirty="0" err="1">
                <a:solidFill>
                  <a:srgbClr val="222222"/>
                </a:solidFill>
                <a:latin typeface="Calibri" panose="020F0502020204030204" pitchFamily="34" charset="0"/>
                <a:cs typeface="Calibri" panose="020F0502020204030204" pitchFamily="34" charset="0"/>
              </a:rPr>
              <a:t>x</a:t>
            </a:r>
            <a:r>
              <a:rPr lang="en-US" altLang="en-US" sz="1600" baseline="-25000" dirty="0" err="1">
                <a:solidFill>
                  <a:srgbClr val="222222"/>
                </a:solidFill>
                <a:latin typeface="Calibri" panose="020F0502020204030204" pitchFamily="34" charset="0"/>
                <a:cs typeface="Calibri" panose="020F0502020204030204" pitchFamily="34" charset="0"/>
              </a:rPr>
              <a:t>avg</a:t>
            </a:r>
            <a:r>
              <a:rPr lang="en-US" altLang="en-US" sz="1600" dirty="0">
                <a:solidFill>
                  <a:srgbClr val="222222"/>
                </a:solidFill>
                <a:latin typeface="Calibri" panose="020F0502020204030204" pitchFamily="34" charset="0"/>
                <a:cs typeface="Calibri" panose="020F0502020204030204" pitchFamily="34" charset="0"/>
              </a:rPr>
              <a:t>)</a:t>
            </a:r>
            <a:endParaRPr kumimoji="0" lang="en-US" altLang="en-US" sz="1600" b="0" i="0" u="none" strike="noStrike" cap="none" normalizeH="0" dirty="0">
              <a:ln>
                <a:noFill/>
              </a:ln>
              <a:solidFill>
                <a:srgbClr val="222222"/>
              </a:solidFill>
              <a:effectLst/>
              <a:latin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600" dirty="0">
              <a:solidFill>
                <a:srgbClr val="222222"/>
              </a:solidFill>
              <a:latin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dirty="0">
              <a:ln>
                <a:noFill/>
              </a:ln>
              <a:solidFill>
                <a:srgbClr val="222222"/>
              </a:solidFill>
              <a:effectLst/>
              <a:latin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222222"/>
                </a:solidFill>
                <a:effectLst/>
                <a:latin typeface="Calibri" panose="020F0502020204030204" pitchFamily="34" charset="0"/>
                <a:cs typeface="Calibri" panose="020F0502020204030204" pitchFamily="34" charset="0"/>
              </a:rPr>
              <a:t>We first resample the data to obtain a </a:t>
            </a:r>
            <a:r>
              <a:rPr kumimoji="0" lang="en-US" altLang="en-US" sz="1600" b="0" i="1" u="none" strike="noStrike" cap="none" normalizeH="0" baseline="0" dirty="0">
                <a:ln>
                  <a:noFill/>
                </a:ln>
                <a:solidFill>
                  <a:srgbClr val="222222"/>
                </a:solidFill>
                <a:effectLst/>
                <a:latin typeface="Calibri" panose="020F0502020204030204" pitchFamily="34" charset="0"/>
                <a:cs typeface="Calibri" panose="020F0502020204030204" pitchFamily="34" charset="0"/>
              </a:rPr>
              <a:t>bootstrap resample</a:t>
            </a:r>
            <a:r>
              <a:rPr kumimoji="0" lang="en-US" altLang="en-US" sz="1600" b="0" i="0" u="none" strike="noStrike" cap="none" normalizeH="0" baseline="0" dirty="0">
                <a:ln>
                  <a:noFill/>
                </a:ln>
                <a:solidFill>
                  <a:srgbClr val="222222"/>
                </a:solidFill>
                <a:effectLst/>
                <a:latin typeface="Calibri" panose="020F0502020204030204" pitchFamily="34" charset="0"/>
                <a:cs typeface="Calibri" panose="020F050202020403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600" dirty="0">
              <a:solidFill>
                <a:srgbClr val="222222"/>
              </a:solidFill>
              <a:latin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222222"/>
                </a:solidFill>
                <a:effectLst/>
                <a:latin typeface="Calibri" panose="020F0502020204030204" pitchFamily="34" charset="0"/>
                <a:cs typeface="Calibri" panose="020F0502020204030204" pitchFamily="34" charset="0"/>
              </a:rPr>
              <a:t>An example of the first resample might look like this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600" dirty="0">
              <a:solidFill>
                <a:srgbClr val="222222"/>
              </a:solidFill>
              <a:latin typeface="Calibri" panose="020F0502020204030204" pitchFamily="34" charset="0"/>
              <a:cs typeface="Calibri" panose="020F0502020204030204" pitchFamily="34" charset="0"/>
            </a:endParaRPr>
          </a:p>
          <a:p>
            <a:pPr defTabSz="914400"/>
            <a:r>
              <a:rPr lang="en-US" altLang="en-US" sz="1600" dirty="0">
                <a:solidFill>
                  <a:srgbClr val="222222"/>
                </a:solidFill>
                <a:latin typeface="Calibri" panose="020F0502020204030204" pitchFamily="34" charset="0"/>
                <a:cs typeface="Calibri" panose="020F0502020204030204" pitchFamily="34" charset="0"/>
              </a:rPr>
              <a:t>of  b(</a:t>
            </a:r>
            <a:r>
              <a:rPr lang="en-US" altLang="en-US" sz="1600" dirty="0" err="1">
                <a:solidFill>
                  <a:srgbClr val="222222"/>
                </a:solidFill>
                <a:latin typeface="Calibri" panose="020F0502020204030204" pitchFamily="34" charset="0"/>
                <a:cs typeface="Calibri" panose="020F0502020204030204" pitchFamily="34" charset="0"/>
              </a:rPr>
              <a:t>x</a:t>
            </a:r>
            <a:r>
              <a:rPr lang="en-US" altLang="en-US" sz="1600" baseline="-25000" dirty="0" err="1">
                <a:solidFill>
                  <a:srgbClr val="222222"/>
                </a:solidFill>
                <a:latin typeface="Calibri" panose="020F0502020204030204" pitchFamily="34" charset="0"/>
                <a:cs typeface="Calibri" panose="020F0502020204030204" pitchFamily="34" charset="0"/>
              </a:rPr>
              <a:t>avg</a:t>
            </a:r>
            <a:r>
              <a:rPr lang="en-US" altLang="en-US" sz="1600" dirty="0">
                <a:solidFill>
                  <a:srgbClr val="222222"/>
                </a:solidFill>
                <a:latin typeface="Calibri" panose="020F0502020204030204" pitchFamily="34" charset="0"/>
                <a:cs typeface="Calibri" panose="020F0502020204030204" pitchFamily="34" charset="0"/>
              </a:rPr>
              <a:t>) = </a:t>
            </a:r>
            <a:r>
              <a:rPr kumimoji="0" lang="en-US" altLang="en-US" sz="1600" b="0" i="1" u="none" strike="noStrike" cap="none" normalizeH="0" baseline="0" dirty="0">
                <a:ln>
                  <a:noFill/>
                </a:ln>
                <a:solidFill>
                  <a:srgbClr val="222222"/>
                </a:solidFill>
                <a:effectLst/>
                <a:latin typeface="Calibri" panose="020F0502020204030204" pitchFamily="34" charset="0"/>
                <a:cs typeface="Calibri" panose="020F0502020204030204" pitchFamily="34" charset="0"/>
              </a:rPr>
              <a:t>X</a:t>
            </a:r>
            <a:r>
              <a:rPr kumimoji="0" lang="en-US" altLang="en-US" sz="1600" b="0" i="0" u="none" strike="noStrike" cap="none" normalizeH="0" baseline="-30000" dirty="0">
                <a:ln>
                  <a:noFill/>
                </a:ln>
                <a:solidFill>
                  <a:srgbClr val="222222"/>
                </a:solidFill>
                <a:effectLst/>
                <a:latin typeface="Calibri" panose="020F0502020204030204" pitchFamily="34" charset="0"/>
                <a:cs typeface="Calibri" panose="020F0502020204030204" pitchFamily="34" charset="0"/>
              </a:rPr>
              <a:t>1</a:t>
            </a:r>
            <a:r>
              <a:rPr kumimoji="0" lang="en-US" altLang="en-US" sz="1600" b="0" i="0" u="none" strike="noStrike" cap="none" normalizeH="0" baseline="0" dirty="0">
                <a:ln>
                  <a:noFill/>
                </a:ln>
                <a:solidFill>
                  <a:srgbClr val="222222"/>
                </a:solidFill>
                <a:effectLst/>
                <a:latin typeface="Calibri" panose="020F0502020204030204" pitchFamily="34" charset="0"/>
                <a:cs typeface="Calibri" panose="020F0502020204030204" pitchFamily="34" charset="0"/>
              </a:rPr>
              <a:t>* = </a:t>
            </a:r>
            <a:r>
              <a:rPr kumimoji="0" lang="en-US" altLang="en-US" sz="1600" b="0" i="1" u="none" strike="noStrike" cap="none" normalizeH="0" baseline="0" dirty="0">
                <a:ln>
                  <a:noFill/>
                </a:ln>
                <a:solidFill>
                  <a:srgbClr val="222222"/>
                </a:solidFill>
                <a:effectLst/>
                <a:latin typeface="Calibri" panose="020F0502020204030204" pitchFamily="34" charset="0"/>
                <a:cs typeface="Calibri" panose="020F0502020204030204" pitchFamily="34" charset="0"/>
              </a:rPr>
              <a:t>x</a:t>
            </a:r>
            <a:r>
              <a:rPr kumimoji="0" lang="en-US" altLang="en-US" sz="1600" b="0" i="0" u="none" strike="noStrike" cap="none" normalizeH="0" baseline="-30000" dirty="0">
                <a:ln>
                  <a:noFill/>
                </a:ln>
                <a:solidFill>
                  <a:srgbClr val="222222"/>
                </a:solidFill>
                <a:effectLst/>
                <a:latin typeface="Calibri" panose="020F0502020204030204" pitchFamily="34" charset="0"/>
                <a:cs typeface="Calibri" panose="020F0502020204030204" pitchFamily="34" charset="0"/>
              </a:rPr>
              <a:t>2</a:t>
            </a:r>
            <a:r>
              <a:rPr kumimoji="0" lang="en-US" altLang="en-US" sz="1600" b="0" i="0" u="none" strike="noStrike" cap="none" normalizeH="0" baseline="0" dirty="0">
                <a:ln>
                  <a:noFill/>
                </a:ln>
                <a:solidFill>
                  <a:srgbClr val="222222"/>
                </a:solidFill>
                <a:effectLst/>
                <a:latin typeface="Calibri" panose="020F0502020204030204" pitchFamily="34" charset="0"/>
                <a:cs typeface="Calibri" panose="020F0502020204030204" pitchFamily="34" charset="0"/>
              </a:rPr>
              <a:t>, </a:t>
            </a:r>
            <a:r>
              <a:rPr kumimoji="0" lang="en-US" altLang="en-US" sz="1600" b="0" i="1" u="none" strike="noStrike" cap="none" normalizeH="0" baseline="0" dirty="0">
                <a:ln>
                  <a:noFill/>
                </a:ln>
                <a:solidFill>
                  <a:srgbClr val="222222"/>
                </a:solidFill>
                <a:effectLst/>
                <a:latin typeface="Calibri" panose="020F0502020204030204" pitchFamily="34" charset="0"/>
                <a:cs typeface="Calibri" panose="020F0502020204030204" pitchFamily="34" charset="0"/>
              </a:rPr>
              <a:t>x</a:t>
            </a:r>
            <a:r>
              <a:rPr kumimoji="0" lang="en-US" altLang="en-US" sz="1600" b="0" i="0" u="none" strike="noStrike" cap="none" normalizeH="0" baseline="-30000" dirty="0">
                <a:ln>
                  <a:noFill/>
                </a:ln>
                <a:solidFill>
                  <a:srgbClr val="222222"/>
                </a:solidFill>
                <a:effectLst/>
                <a:latin typeface="Calibri" panose="020F0502020204030204" pitchFamily="34" charset="0"/>
                <a:cs typeface="Calibri" panose="020F0502020204030204" pitchFamily="34" charset="0"/>
              </a:rPr>
              <a:t>1</a:t>
            </a:r>
            <a:r>
              <a:rPr kumimoji="0" lang="en-US" altLang="en-US" sz="1600" b="0" i="0" u="none" strike="noStrike" cap="none" normalizeH="0" baseline="0" dirty="0">
                <a:ln>
                  <a:noFill/>
                </a:ln>
                <a:solidFill>
                  <a:srgbClr val="222222"/>
                </a:solidFill>
                <a:effectLst/>
                <a:latin typeface="Calibri" panose="020F0502020204030204" pitchFamily="34" charset="0"/>
                <a:cs typeface="Calibri" panose="020F0502020204030204" pitchFamily="34" charset="0"/>
              </a:rPr>
              <a:t>, </a:t>
            </a:r>
            <a:r>
              <a:rPr kumimoji="0" lang="en-US" altLang="en-US" sz="1600" b="0" i="1" u="none" strike="noStrike" cap="none" normalizeH="0" baseline="0" dirty="0">
                <a:ln>
                  <a:noFill/>
                </a:ln>
                <a:solidFill>
                  <a:srgbClr val="222222"/>
                </a:solidFill>
                <a:effectLst/>
                <a:latin typeface="Calibri" panose="020F0502020204030204" pitchFamily="34" charset="0"/>
                <a:cs typeface="Calibri" panose="020F0502020204030204" pitchFamily="34" charset="0"/>
              </a:rPr>
              <a:t>x</a:t>
            </a:r>
            <a:r>
              <a:rPr kumimoji="0" lang="en-US" altLang="en-US" sz="1600" b="0" i="0" u="none" strike="noStrike" cap="none" normalizeH="0" baseline="-30000" dirty="0">
                <a:ln>
                  <a:noFill/>
                </a:ln>
                <a:solidFill>
                  <a:srgbClr val="222222"/>
                </a:solidFill>
                <a:effectLst/>
                <a:latin typeface="Calibri" panose="020F0502020204030204" pitchFamily="34" charset="0"/>
                <a:cs typeface="Calibri" panose="020F0502020204030204" pitchFamily="34" charset="0"/>
              </a:rPr>
              <a:t>10</a:t>
            </a:r>
            <a:r>
              <a:rPr kumimoji="0" lang="en-US" altLang="en-US" sz="1600" b="0" i="0" u="none" strike="noStrike" cap="none" normalizeH="0" baseline="0" dirty="0">
                <a:ln>
                  <a:noFill/>
                </a:ln>
                <a:solidFill>
                  <a:srgbClr val="222222"/>
                </a:solidFill>
                <a:effectLst/>
                <a:latin typeface="Calibri" panose="020F0502020204030204" pitchFamily="34" charset="0"/>
                <a:cs typeface="Calibri" panose="020F0502020204030204" pitchFamily="34" charset="0"/>
              </a:rPr>
              <a:t>, </a:t>
            </a:r>
            <a:r>
              <a:rPr kumimoji="0" lang="en-US" altLang="en-US" sz="1600" b="0" i="1" u="none" strike="noStrike" cap="none" normalizeH="0" baseline="0" dirty="0">
                <a:ln>
                  <a:noFill/>
                </a:ln>
                <a:solidFill>
                  <a:srgbClr val="222222"/>
                </a:solidFill>
                <a:effectLst/>
                <a:latin typeface="Calibri" panose="020F0502020204030204" pitchFamily="34" charset="0"/>
                <a:cs typeface="Calibri" panose="020F0502020204030204" pitchFamily="34" charset="0"/>
              </a:rPr>
              <a:t>x</a:t>
            </a:r>
            <a:r>
              <a:rPr kumimoji="0" lang="en-US" altLang="en-US" sz="1600" b="0" i="0" u="none" strike="noStrike" cap="none" normalizeH="0" baseline="-30000" dirty="0">
                <a:ln>
                  <a:noFill/>
                </a:ln>
                <a:solidFill>
                  <a:srgbClr val="222222"/>
                </a:solidFill>
                <a:effectLst/>
                <a:latin typeface="Calibri" panose="020F0502020204030204" pitchFamily="34" charset="0"/>
                <a:cs typeface="Calibri" panose="020F0502020204030204" pitchFamily="34" charset="0"/>
              </a:rPr>
              <a:t>10</a:t>
            </a:r>
            <a:r>
              <a:rPr kumimoji="0" lang="en-US" altLang="en-US" sz="1600" b="0" i="0" u="none" strike="noStrike" cap="none" normalizeH="0" baseline="0" dirty="0">
                <a:ln>
                  <a:noFill/>
                </a:ln>
                <a:solidFill>
                  <a:srgbClr val="222222"/>
                </a:solidFill>
                <a:effectLst/>
                <a:latin typeface="Calibri" panose="020F0502020204030204" pitchFamily="34" charset="0"/>
                <a:cs typeface="Calibri" panose="020F0502020204030204" pitchFamily="34" charset="0"/>
              </a:rPr>
              <a:t>, </a:t>
            </a:r>
            <a:r>
              <a:rPr kumimoji="0" lang="en-US" altLang="en-US" sz="1600" b="0" i="1" u="none" strike="noStrike" cap="none" normalizeH="0" baseline="0" dirty="0">
                <a:ln>
                  <a:noFill/>
                </a:ln>
                <a:solidFill>
                  <a:srgbClr val="222222"/>
                </a:solidFill>
                <a:effectLst/>
                <a:latin typeface="Calibri" panose="020F0502020204030204" pitchFamily="34" charset="0"/>
                <a:cs typeface="Calibri" panose="020F0502020204030204" pitchFamily="34" charset="0"/>
              </a:rPr>
              <a:t>x</a:t>
            </a:r>
            <a:r>
              <a:rPr kumimoji="0" lang="en-US" altLang="en-US" sz="1600" b="0" i="0" u="none" strike="noStrike" cap="none" normalizeH="0" baseline="-30000" dirty="0">
                <a:ln>
                  <a:noFill/>
                </a:ln>
                <a:solidFill>
                  <a:srgbClr val="222222"/>
                </a:solidFill>
                <a:effectLst/>
                <a:latin typeface="Calibri" panose="020F0502020204030204" pitchFamily="34" charset="0"/>
                <a:cs typeface="Calibri" panose="020F0502020204030204" pitchFamily="34" charset="0"/>
              </a:rPr>
              <a:t>3</a:t>
            </a:r>
            <a:r>
              <a:rPr kumimoji="0" lang="en-US" altLang="en-US" sz="1600" b="0" i="0" u="none" strike="noStrike" cap="none" normalizeH="0" baseline="0" dirty="0">
                <a:ln>
                  <a:noFill/>
                </a:ln>
                <a:solidFill>
                  <a:srgbClr val="222222"/>
                </a:solidFill>
                <a:effectLst/>
                <a:latin typeface="Calibri" panose="020F0502020204030204" pitchFamily="34" charset="0"/>
                <a:cs typeface="Calibri" panose="020F0502020204030204" pitchFamily="34" charset="0"/>
              </a:rPr>
              <a:t>, </a:t>
            </a:r>
            <a:r>
              <a:rPr kumimoji="0" lang="en-US" altLang="en-US" sz="1600" b="0" i="1" u="none" strike="noStrike" cap="none" normalizeH="0" baseline="0" dirty="0">
                <a:ln>
                  <a:noFill/>
                </a:ln>
                <a:solidFill>
                  <a:srgbClr val="222222"/>
                </a:solidFill>
                <a:effectLst/>
                <a:latin typeface="Calibri" panose="020F0502020204030204" pitchFamily="34" charset="0"/>
                <a:cs typeface="Calibri" panose="020F0502020204030204" pitchFamily="34" charset="0"/>
              </a:rPr>
              <a:t>x</a:t>
            </a:r>
            <a:r>
              <a:rPr kumimoji="0" lang="en-US" altLang="en-US" sz="1600" b="0" i="0" u="none" strike="noStrike" cap="none" normalizeH="0" baseline="-30000" dirty="0">
                <a:ln>
                  <a:noFill/>
                </a:ln>
                <a:solidFill>
                  <a:srgbClr val="222222"/>
                </a:solidFill>
                <a:effectLst/>
                <a:latin typeface="Calibri" panose="020F0502020204030204" pitchFamily="34" charset="0"/>
                <a:cs typeface="Calibri" panose="020F0502020204030204" pitchFamily="34" charset="0"/>
              </a:rPr>
              <a:t>4</a:t>
            </a:r>
            <a:r>
              <a:rPr kumimoji="0" lang="en-US" altLang="en-US" sz="1600" b="0" i="0" u="none" strike="noStrike" cap="none" normalizeH="0" baseline="0" dirty="0">
                <a:ln>
                  <a:noFill/>
                </a:ln>
                <a:solidFill>
                  <a:srgbClr val="222222"/>
                </a:solidFill>
                <a:effectLst/>
                <a:latin typeface="Calibri" panose="020F0502020204030204" pitchFamily="34" charset="0"/>
                <a:cs typeface="Calibri" panose="020F0502020204030204" pitchFamily="34" charset="0"/>
              </a:rPr>
              <a:t>, </a:t>
            </a:r>
            <a:r>
              <a:rPr kumimoji="0" lang="en-US" altLang="en-US" sz="1600" b="0" i="1" u="none" strike="noStrike" cap="none" normalizeH="0" baseline="0" dirty="0">
                <a:ln>
                  <a:noFill/>
                </a:ln>
                <a:solidFill>
                  <a:srgbClr val="222222"/>
                </a:solidFill>
                <a:effectLst/>
                <a:latin typeface="Calibri" panose="020F0502020204030204" pitchFamily="34" charset="0"/>
                <a:cs typeface="Calibri" panose="020F0502020204030204" pitchFamily="34" charset="0"/>
              </a:rPr>
              <a:t>x</a:t>
            </a:r>
            <a:r>
              <a:rPr kumimoji="0" lang="en-US" altLang="en-US" sz="1600" b="0" i="0" u="none" strike="noStrike" cap="none" normalizeH="0" baseline="-30000" dirty="0">
                <a:ln>
                  <a:noFill/>
                </a:ln>
                <a:solidFill>
                  <a:srgbClr val="222222"/>
                </a:solidFill>
                <a:effectLst/>
                <a:latin typeface="Calibri" panose="020F0502020204030204" pitchFamily="34" charset="0"/>
                <a:cs typeface="Calibri" panose="020F0502020204030204" pitchFamily="34" charset="0"/>
              </a:rPr>
              <a:t>6</a:t>
            </a:r>
            <a:r>
              <a:rPr kumimoji="0" lang="en-US" altLang="en-US" sz="1600" b="0" i="0" u="none" strike="noStrike" cap="none" normalizeH="0" baseline="0" dirty="0">
                <a:ln>
                  <a:noFill/>
                </a:ln>
                <a:solidFill>
                  <a:srgbClr val="222222"/>
                </a:solidFill>
                <a:effectLst/>
                <a:latin typeface="Calibri" panose="020F0502020204030204" pitchFamily="34" charset="0"/>
                <a:cs typeface="Calibri" panose="020F0502020204030204" pitchFamily="34" charset="0"/>
              </a:rPr>
              <a:t>, </a:t>
            </a:r>
            <a:r>
              <a:rPr kumimoji="0" lang="en-US" altLang="en-US" sz="1600" b="0" i="1" u="none" strike="noStrike" cap="none" normalizeH="0" baseline="0" dirty="0">
                <a:ln>
                  <a:noFill/>
                </a:ln>
                <a:solidFill>
                  <a:srgbClr val="222222"/>
                </a:solidFill>
                <a:effectLst/>
                <a:latin typeface="Calibri" panose="020F0502020204030204" pitchFamily="34" charset="0"/>
                <a:cs typeface="Calibri" panose="020F0502020204030204" pitchFamily="34" charset="0"/>
              </a:rPr>
              <a:t>x</a:t>
            </a:r>
            <a:r>
              <a:rPr kumimoji="0" lang="en-US" altLang="en-US" sz="1600" b="0" i="0" u="none" strike="noStrike" cap="none" normalizeH="0" baseline="-30000" dirty="0">
                <a:ln>
                  <a:noFill/>
                </a:ln>
                <a:solidFill>
                  <a:srgbClr val="222222"/>
                </a:solidFill>
                <a:effectLst/>
                <a:latin typeface="Calibri" panose="020F0502020204030204" pitchFamily="34" charset="0"/>
                <a:cs typeface="Calibri" panose="020F0502020204030204" pitchFamily="34" charset="0"/>
              </a:rPr>
              <a:t>7</a:t>
            </a:r>
            <a:r>
              <a:rPr kumimoji="0" lang="en-US" altLang="en-US" sz="1600" b="0" i="0" u="none" strike="noStrike" cap="none" normalizeH="0" baseline="0" dirty="0">
                <a:ln>
                  <a:noFill/>
                </a:ln>
                <a:solidFill>
                  <a:srgbClr val="222222"/>
                </a:solidFill>
                <a:effectLst/>
                <a:latin typeface="Calibri" panose="020F0502020204030204" pitchFamily="34" charset="0"/>
                <a:cs typeface="Calibri" panose="020F0502020204030204" pitchFamily="34" charset="0"/>
              </a:rPr>
              <a:t>, </a:t>
            </a:r>
            <a:r>
              <a:rPr kumimoji="0" lang="en-US" altLang="en-US" sz="1600" b="0" i="1" u="none" strike="noStrike" cap="none" normalizeH="0" baseline="0" dirty="0">
                <a:ln>
                  <a:noFill/>
                </a:ln>
                <a:solidFill>
                  <a:srgbClr val="222222"/>
                </a:solidFill>
                <a:effectLst/>
                <a:latin typeface="Calibri" panose="020F0502020204030204" pitchFamily="34" charset="0"/>
                <a:cs typeface="Calibri" panose="020F0502020204030204" pitchFamily="34" charset="0"/>
              </a:rPr>
              <a:t>x</a:t>
            </a:r>
            <a:r>
              <a:rPr kumimoji="0" lang="en-US" altLang="en-US" sz="1600" b="0" i="0" u="none" strike="noStrike" cap="none" normalizeH="0" baseline="-30000" dirty="0">
                <a:ln>
                  <a:noFill/>
                </a:ln>
                <a:solidFill>
                  <a:srgbClr val="222222"/>
                </a:solidFill>
                <a:effectLst/>
                <a:latin typeface="Calibri" panose="020F0502020204030204" pitchFamily="34" charset="0"/>
                <a:cs typeface="Calibri" panose="020F0502020204030204" pitchFamily="34" charset="0"/>
              </a:rPr>
              <a:t>1</a:t>
            </a:r>
            <a:r>
              <a:rPr kumimoji="0" lang="en-US" altLang="en-US" sz="1600" b="0" i="0" u="none" strike="noStrike" cap="none" normalizeH="0" baseline="0" dirty="0">
                <a:ln>
                  <a:noFill/>
                </a:ln>
                <a:solidFill>
                  <a:srgbClr val="222222"/>
                </a:solidFill>
                <a:effectLst/>
                <a:latin typeface="Calibri" panose="020F0502020204030204" pitchFamily="34" charset="0"/>
                <a:cs typeface="Calibri" panose="020F0502020204030204" pitchFamily="34" charset="0"/>
              </a:rPr>
              <a:t>, </a:t>
            </a:r>
            <a:r>
              <a:rPr kumimoji="0" lang="en-US" altLang="en-US" sz="1600" b="0" i="1" u="none" strike="noStrike" cap="none" normalizeH="0" baseline="0" dirty="0">
                <a:ln>
                  <a:noFill/>
                </a:ln>
                <a:solidFill>
                  <a:srgbClr val="222222"/>
                </a:solidFill>
                <a:effectLst/>
                <a:latin typeface="Calibri" panose="020F0502020204030204" pitchFamily="34" charset="0"/>
                <a:cs typeface="Calibri" panose="020F0502020204030204" pitchFamily="34" charset="0"/>
              </a:rPr>
              <a:t>x</a:t>
            </a:r>
            <a:r>
              <a:rPr kumimoji="0" lang="en-US" altLang="en-US" sz="1600" b="0" i="0" u="none" strike="noStrike" cap="none" normalizeH="0" baseline="-30000" dirty="0">
                <a:ln>
                  <a:noFill/>
                </a:ln>
                <a:solidFill>
                  <a:srgbClr val="222222"/>
                </a:solidFill>
                <a:effectLst/>
                <a:latin typeface="Calibri" panose="020F0502020204030204" pitchFamily="34" charset="0"/>
                <a:cs typeface="Calibri" panose="020F0502020204030204" pitchFamily="34" charset="0"/>
              </a:rPr>
              <a:t>9</a:t>
            </a:r>
            <a:r>
              <a:rPr kumimoji="0" lang="en-US" altLang="en-US" sz="1600" b="0" i="0" u="none" strike="noStrike" cap="none" normalizeH="0" baseline="0" dirty="0">
                <a:ln>
                  <a:noFill/>
                </a:ln>
                <a:solidFill>
                  <a:srgbClr val="222222"/>
                </a:solidFill>
                <a:effectLst/>
                <a:latin typeface="Calibri" panose="020F0502020204030204" pitchFamily="34" charset="0"/>
                <a:cs typeface="Calibri" panose="020F050202020403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600" dirty="0">
              <a:solidFill>
                <a:srgbClr val="222222"/>
              </a:solidFill>
              <a:latin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222222"/>
                </a:solidFill>
                <a:effectLst/>
                <a:latin typeface="Calibri" panose="020F0502020204030204" pitchFamily="34" charset="0"/>
                <a:cs typeface="Calibri" panose="020F0502020204030204" pitchFamily="34" charset="0"/>
              </a:rPr>
              <a:t>And then repeat</a:t>
            </a:r>
            <a:endParaRPr kumimoji="0" lang="en-US" altLang="en-US" sz="16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p:txBody>
      </p:sp>
      <p:sp>
        <p:nvSpPr>
          <p:cNvPr id="10" name="AutoShape 3" descr="{\displaystyle {\bar {x}}={\frac {1}{10}}(x_{1}+x_{2}+\cdots +x_{10}).}">
            <a:extLst>
              <a:ext uri="{FF2B5EF4-FFF2-40B4-BE49-F238E27FC236}">
                <a16:creationId xmlns:a16="http://schemas.microsoft.com/office/drawing/2014/main" id="{9A22360A-BC3E-7443-9C3A-327D4F8D9078}"/>
              </a:ext>
            </a:extLst>
          </p:cNvPr>
          <p:cNvSpPr>
            <a:spLocks noChangeAspect="1" noChangeArrowheads="1"/>
          </p:cNvSpPr>
          <p:nvPr/>
        </p:nvSpPr>
        <p:spPr bwMode="auto">
          <a:xfrm>
            <a:off x="-4310293" y="2242684"/>
            <a:ext cx="620943" cy="62094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AutoShape 4" descr="{\bar {x}}">
            <a:extLst>
              <a:ext uri="{FF2B5EF4-FFF2-40B4-BE49-F238E27FC236}">
                <a16:creationId xmlns:a16="http://schemas.microsoft.com/office/drawing/2014/main" id="{F1544D99-F702-E340-AE69-48E7FAC1610B}"/>
              </a:ext>
            </a:extLst>
          </p:cNvPr>
          <p:cNvSpPr>
            <a:spLocks noChangeAspect="1" noChangeArrowheads="1"/>
          </p:cNvSpPr>
          <p:nvPr/>
        </p:nvSpPr>
        <p:spPr bwMode="auto">
          <a:xfrm>
            <a:off x="355370" y="2531609"/>
            <a:ext cx="620943" cy="620943"/>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37151068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76200" y="241300"/>
            <a:ext cx="9067800" cy="508000"/>
          </a:xfrm>
        </p:spPr>
        <p:txBody>
          <a:bodyPr/>
          <a:lstStyle/>
          <a:p>
            <a:r>
              <a:rPr lang="en-US" dirty="0"/>
              <a:t>Locally weighted scatterplot smoothing estimator (LOWESS)</a:t>
            </a:r>
          </a:p>
        </p:txBody>
      </p:sp>
      <p:sp>
        <p:nvSpPr>
          <p:cNvPr id="8" name="Slide Number Placeholder 3"/>
          <p:cNvSpPr>
            <a:spLocks noGrp="1"/>
          </p:cNvSpPr>
          <p:nvPr>
            <p:ph type="sldNum" sz="quarter" idx="11"/>
          </p:nvPr>
        </p:nvSpPr>
        <p:spPr>
          <a:xfrm>
            <a:off x="6096000" y="6424514"/>
            <a:ext cx="2895600" cy="365125"/>
          </a:xfrm>
        </p:spPr>
        <p:txBody>
          <a:bodyPr anchor="ctr"/>
          <a:lstStyle/>
          <a:p>
            <a:pPr algn="r">
              <a:defRPr/>
            </a:pPr>
            <a:r>
              <a:rPr lang="en-US" dirty="0"/>
              <a:t>14</a:t>
            </a:r>
          </a:p>
        </p:txBody>
      </p:sp>
      <p:pic>
        <p:nvPicPr>
          <p:cNvPr id="9" name="Picture 8">
            <a:extLst>
              <a:ext uri="{FF2B5EF4-FFF2-40B4-BE49-F238E27FC236}">
                <a16:creationId xmlns:a16="http://schemas.microsoft.com/office/drawing/2014/main" id="{12134EBB-C2E4-8742-AA66-7DFEBAE3A97A}"/>
              </a:ext>
            </a:extLst>
          </p:cNvPr>
          <p:cNvPicPr>
            <a:picLocks noChangeAspect="1"/>
          </p:cNvPicPr>
          <p:nvPr/>
        </p:nvPicPr>
        <p:blipFill>
          <a:blip r:embed="rId2"/>
          <a:stretch>
            <a:fillRect/>
          </a:stretch>
        </p:blipFill>
        <p:spPr>
          <a:xfrm>
            <a:off x="5632450" y="664093"/>
            <a:ext cx="2743200" cy="2743200"/>
          </a:xfrm>
          <a:prstGeom prst="rect">
            <a:avLst/>
          </a:prstGeom>
        </p:spPr>
      </p:pic>
      <p:sp>
        <p:nvSpPr>
          <p:cNvPr id="10" name="TextBox 9">
            <a:extLst>
              <a:ext uri="{FF2B5EF4-FFF2-40B4-BE49-F238E27FC236}">
                <a16:creationId xmlns:a16="http://schemas.microsoft.com/office/drawing/2014/main" id="{4BB1385B-DDAF-2648-BD2B-AF1A277BEE37}"/>
              </a:ext>
            </a:extLst>
          </p:cNvPr>
          <p:cNvSpPr txBox="1"/>
          <p:nvPr/>
        </p:nvSpPr>
        <p:spPr>
          <a:xfrm>
            <a:off x="167244" y="1157328"/>
            <a:ext cx="4953000" cy="5632311"/>
          </a:xfrm>
          <a:prstGeom prst="rect">
            <a:avLst/>
          </a:prstGeom>
          <a:noFill/>
        </p:spPr>
        <p:txBody>
          <a:bodyPr wrap="square" rtlCol="0">
            <a:spAutoFit/>
          </a:bodyPr>
          <a:lstStyle/>
          <a:p>
            <a:r>
              <a:rPr lang="en-US" sz="1600" b="1" dirty="0"/>
              <a:t>What is </a:t>
            </a:r>
            <a:r>
              <a:rPr lang="en-US" sz="1600" b="1" dirty="0" err="1"/>
              <a:t>Lowess</a:t>
            </a:r>
            <a:r>
              <a:rPr lang="en-US" sz="1600" b="1" dirty="0"/>
              <a:t> Smoothing used for?</a:t>
            </a:r>
          </a:p>
          <a:p>
            <a:endParaRPr lang="en-US" sz="16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1600" dirty="0">
                <a:latin typeface="Calibri" panose="020F0502020204030204" pitchFamily="34" charset="0"/>
                <a:cs typeface="Calibri" panose="020F0502020204030204" pitchFamily="34" charset="0"/>
              </a:rPr>
              <a:t>Fitting a line to a scatter plot or time plot where noisy data values, sparse data points or weak interrelationships interfere with your ability to see a line of best fit.</a:t>
            </a:r>
          </a:p>
          <a:p>
            <a:pPr marL="285750" indent="-285750">
              <a:buFont typeface="Arial" panose="020B0604020202020204" pitchFamily="34" charset="0"/>
              <a:buChar char="•"/>
            </a:pPr>
            <a:endParaRPr lang="en-US" sz="16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1600" dirty="0">
                <a:latin typeface="Calibri" panose="020F0502020204030204" pitchFamily="34" charset="0"/>
                <a:cs typeface="Calibri" panose="020F0502020204030204" pitchFamily="34" charset="0"/>
              </a:rPr>
              <a:t>Linear regression where least squares fitting doesn’t create a line of good fit or is too labor-intensive to use.</a:t>
            </a:r>
          </a:p>
          <a:p>
            <a:pPr marL="285750" indent="-285750">
              <a:buFont typeface="Arial" panose="020B0604020202020204" pitchFamily="34" charset="0"/>
              <a:buChar char="•"/>
            </a:pPr>
            <a:r>
              <a:rPr lang="en-US" sz="1600" dirty="0">
                <a:latin typeface="Calibri" panose="020F0502020204030204" pitchFamily="34" charset="0"/>
                <a:cs typeface="Calibri" panose="020F0502020204030204" pitchFamily="34" charset="0"/>
              </a:rPr>
              <a:t>Data exploration and analysis in the social sciences, particularly in elections and voting behavior.</a:t>
            </a:r>
          </a:p>
          <a:p>
            <a:pPr marL="285750" indent="-285750">
              <a:buFont typeface="Arial" panose="020B0604020202020204" pitchFamily="34" charset="0"/>
              <a:buChar char="•"/>
            </a:pPr>
            <a:endParaRPr lang="en-US" sz="16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1600" dirty="0"/>
              <a:t>The smoothing parameter,  </a:t>
            </a:r>
            <a:r>
              <a:rPr lang="en-US" sz="1600" b="1" dirty="0"/>
              <a:t>(d+1)/n  &lt; q &lt; 1 </a:t>
            </a:r>
          </a:p>
          <a:p>
            <a:r>
              <a:rPr lang="en-US" sz="1600" b="1" dirty="0"/>
              <a:t>	</a:t>
            </a:r>
            <a:r>
              <a:rPr lang="en-US" sz="1600" dirty="0"/>
              <a:t>with </a:t>
            </a:r>
          </a:p>
          <a:p>
            <a:r>
              <a:rPr lang="en-US" sz="1600" b="1" dirty="0"/>
              <a:t>        d</a:t>
            </a:r>
            <a:r>
              <a:rPr lang="en-US" sz="1600" dirty="0"/>
              <a:t> the degree of the local polynomial. </a:t>
            </a:r>
          </a:p>
          <a:p>
            <a:r>
              <a:rPr lang="en-US" sz="1600" b="1" dirty="0"/>
              <a:t>	q</a:t>
            </a:r>
            <a:r>
              <a:rPr lang="en-US" sz="1600" dirty="0"/>
              <a:t> is the proportion of data used in each fit.</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 The subset of data used in each weighted least squares fit is comprised of the nq</a:t>
            </a:r>
            <a:endParaRPr lang="en-US" sz="1600" dirty="0">
              <a:latin typeface="Calibri" panose="020F0502020204030204" pitchFamily="34" charset="0"/>
              <a:cs typeface="Calibri" panose="020F0502020204030204" pitchFamily="34" charset="0"/>
            </a:endParaRPr>
          </a:p>
          <a:p>
            <a:endParaRPr lang="en-US" sz="1600" dirty="0">
              <a:latin typeface="Calibri" panose="020F0502020204030204" pitchFamily="34" charset="0"/>
              <a:cs typeface="Calibri" panose="020F0502020204030204" pitchFamily="34" charset="0"/>
            </a:endParaRPr>
          </a:p>
          <a:p>
            <a:endParaRPr lang="en-US" dirty="0"/>
          </a:p>
        </p:txBody>
      </p:sp>
      <p:pic>
        <p:nvPicPr>
          <p:cNvPr id="13" name="Picture 12">
            <a:extLst>
              <a:ext uri="{FF2B5EF4-FFF2-40B4-BE49-F238E27FC236}">
                <a16:creationId xmlns:a16="http://schemas.microsoft.com/office/drawing/2014/main" id="{576555DB-F545-4743-935F-B6A88C3BE13C}"/>
              </a:ext>
            </a:extLst>
          </p:cNvPr>
          <p:cNvPicPr>
            <a:picLocks noChangeAspect="1"/>
          </p:cNvPicPr>
          <p:nvPr/>
        </p:nvPicPr>
        <p:blipFill>
          <a:blip r:embed="rId3"/>
          <a:stretch>
            <a:fillRect/>
          </a:stretch>
        </p:blipFill>
        <p:spPr>
          <a:xfrm>
            <a:off x="5257800" y="3418114"/>
            <a:ext cx="3492500" cy="2692400"/>
          </a:xfrm>
          <a:prstGeom prst="rect">
            <a:avLst/>
          </a:prstGeom>
        </p:spPr>
      </p:pic>
    </p:spTree>
    <p:extLst>
      <p:ext uri="{BB962C8B-B14F-4D97-AF65-F5344CB8AC3E}">
        <p14:creationId xmlns:p14="http://schemas.microsoft.com/office/powerpoint/2010/main" val="5277687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76200" y="241300"/>
            <a:ext cx="9067800" cy="508000"/>
          </a:xfrm>
        </p:spPr>
        <p:txBody>
          <a:bodyPr/>
          <a:lstStyle/>
          <a:p>
            <a:r>
              <a:rPr lang="en-US" dirty="0"/>
              <a:t>Racial disparity is observed – even at </a:t>
            </a:r>
            <a:r>
              <a:rPr lang="en-US"/>
              <a:t>same income</a:t>
            </a:r>
            <a:endParaRPr lang="en-US" dirty="0"/>
          </a:p>
        </p:txBody>
      </p:sp>
      <p:sp>
        <p:nvSpPr>
          <p:cNvPr id="7" name="Slide Number Placeholder 3"/>
          <p:cNvSpPr>
            <a:spLocks noGrp="1"/>
          </p:cNvSpPr>
          <p:nvPr>
            <p:ph type="sldNum" sz="quarter" idx="11"/>
          </p:nvPr>
        </p:nvSpPr>
        <p:spPr>
          <a:xfrm>
            <a:off x="6096000" y="6424514"/>
            <a:ext cx="2895600" cy="365125"/>
          </a:xfrm>
        </p:spPr>
        <p:txBody>
          <a:bodyPr anchor="ctr"/>
          <a:lstStyle/>
          <a:p>
            <a:pPr algn="r">
              <a:defRPr/>
            </a:pPr>
            <a:r>
              <a:rPr lang="en-US" dirty="0"/>
              <a:t>15</a:t>
            </a:r>
          </a:p>
        </p:txBody>
      </p:sp>
      <p:pic>
        <p:nvPicPr>
          <p:cNvPr id="5" name="Picture 4">
            <a:extLst>
              <a:ext uri="{FF2B5EF4-FFF2-40B4-BE49-F238E27FC236}">
                <a16:creationId xmlns:a16="http://schemas.microsoft.com/office/drawing/2014/main" id="{D15B1345-B933-E14B-BB0D-3FFDFBF78BDF}"/>
              </a:ext>
            </a:extLst>
          </p:cNvPr>
          <p:cNvPicPr>
            <a:picLocks noChangeAspect="1"/>
          </p:cNvPicPr>
          <p:nvPr/>
        </p:nvPicPr>
        <p:blipFill>
          <a:blip r:embed="rId3"/>
          <a:stretch>
            <a:fillRect/>
          </a:stretch>
        </p:blipFill>
        <p:spPr>
          <a:xfrm>
            <a:off x="1752600" y="896393"/>
            <a:ext cx="5413938" cy="5065214"/>
          </a:xfrm>
          <a:prstGeom prst="rect">
            <a:avLst/>
          </a:prstGeom>
        </p:spPr>
      </p:pic>
    </p:spTree>
    <p:extLst>
      <p:ext uri="{BB962C8B-B14F-4D97-AF65-F5344CB8AC3E}">
        <p14:creationId xmlns:p14="http://schemas.microsoft.com/office/powerpoint/2010/main" val="20145826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a:p>
        </p:txBody>
      </p:sp>
      <p:sp>
        <p:nvSpPr>
          <p:cNvPr id="3" name="Title 2"/>
          <p:cNvSpPr>
            <a:spLocks noGrp="1"/>
          </p:cNvSpPr>
          <p:nvPr>
            <p:ph type="title"/>
          </p:nvPr>
        </p:nvSpPr>
        <p:spPr/>
        <p:txBody>
          <a:bodyPr/>
          <a:lstStyle/>
          <a:p>
            <a:endParaRPr lang="en-US"/>
          </a:p>
        </p:txBody>
      </p:sp>
      <p:pic>
        <p:nvPicPr>
          <p:cNvPr id="4" name="Picture 3"/>
          <p:cNvPicPr>
            <a:picLocks noChangeAspect="1"/>
          </p:cNvPicPr>
          <p:nvPr/>
        </p:nvPicPr>
        <p:blipFill>
          <a:blip r:embed="rId2"/>
          <a:stretch>
            <a:fillRect/>
          </a:stretch>
        </p:blipFill>
        <p:spPr>
          <a:xfrm>
            <a:off x="31377" y="171076"/>
            <a:ext cx="4845424" cy="2277531"/>
          </a:xfrm>
          <a:prstGeom prst="rect">
            <a:avLst/>
          </a:prstGeom>
        </p:spPr>
      </p:pic>
      <p:pic>
        <p:nvPicPr>
          <p:cNvPr id="5" name="Picture 4"/>
          <p:cNvPicPr>
            <a:picLocks noChangeAspect="1"/>
          </p:cNvPicPr>
          <p:nvPr/>
        </p:nvPicPr>
        <p:blipFill>
          <a:blip r:embed="rId3"/>
          <a:stretch>
            <a:fillRect/>
          </a:stretch>
        </p:blipFill>
        <p:spPr>
          <a:xfrm>
            <a:off x="4659184" y="197970"/>
            <a:ext cx="2239049" cy="2315066"/>
          </a:xfrm>
          <a:prstGeom prst="rect">
            <a:avLst/>
          </a:prstGeom>
        </p:spPr>
      </p:pic>
      <p:pic>
        <p:nvPicPr>
          <p:cNvPr id="7" name="Picture 6"/>
          <p:cNvPicPr>
            <a:picLocks noChangeAspect="1"/>
          </p:cNvPicPr>
          <p:nvPr/>
        </p:nvPicPr>
        <p:blipFill>
          <a:blip r:embed="rId4"/>
          <a:stretch>
            <a:fillRect/>
          </a:stretch>
        </p:blipFill>
        <p:spPr>
          <a:xfrm>
            <a:off x="6785184" y="203554"/>
            <a:ext cx="2293601" cy="2387940"/>
          </a:xfrm>
          <a:prstGeom prst="rect">
            <a:avLst/>
          </a:prstGeom>
        </p:spPr>
      </p:pic>
      <p:pic>
        <p:nvPicPr>
          <p:cNvPr id="11" name="Picture 10"/>
          <p:cNvPicPr>
            <a:picLocks noChangeAspect="1"/>
          </p:cNvPicPr>
          <p:nvPr/>
        </p:nvPicPr>
        <p:blipFill>
          <a:blip r:embed="rId5"/>
          <a:stretch>
            <a:fillRect/>
          </a:stretch>
        </p:blipFill>
        <p:spPr>
          <a:xfrm>
            <a:off x="1892573" y="2629240"/>
            <a:ext cx="5001178" cy="4089470"/>
          </a:xfrm>
          <a:prstGeom prst="rect">
            <a:avLst/>
          </a:prstGeom>
        </p:spPr>
      </p:pic>
      <p:sp>
        <p:nvSpPr>
          <p:cNvPr id="12" name="Slide Number Placeholder 3"/>
          <p:cNvSpPr>
            <a:spLocks noGrp="1"/>
          </p:cNvSpPr>
          <p:nvPr>
            <p:ph type="sldNum" sz="quarter" idx="11"/>
          </p:nvPr>
        </p:nvSpPr>
        <p:spPr>
          <a:xfrm>
            <a:off x="6096000" y="6424514"/>
            <a:ext cx="2895600" cy="365125"/>
          </a:xfrm>
        </p:spPr>
        <p:txBody>
          <a:bodyPr anchor="ctr"/>
          <a:lstStyle/>
          <a:p>
            <a:pPr algn="r">
              <a:defRPr/>
            </a:pPr>
            <a:r>
              <a:rPr lang="en-US" dirty="0"/>
              <a:t>16</a:t>
            </a:r>
          </a:p>
        </p:txBody>
      </p:sp>
    </p:spTree>
    <p:extLst>
      <p:ext uri="{BB962C8B-B14F-4D97-AF65-F5344CB8AC3E}">
        <p14:creationId xmlns:p14="http://schemas.microsoft.com/office/powerpoint/2010/main" val="166413140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76200" y="241300"/>
            <a:ext cx="8839200" cy="508000"/>
          </a:xfrm>
        </p:spPr>
        <p:txBody>
          <a:bodyPr/>
          <a:lstStyle/>
          <a:p>
            <a:r>
              <a:rPr lang="en-US" dirty="0"/>
              <a:t>A significant </a:t>
            </a:r>
            <a:r>
              <a:rPr lang="en-US"/>
              <a:t>amount of tracts lack PV installations</a:t>
            </a:r>
          </a:p>
        </p:txBody>
      </p:sp>
      <p:pic>
        <p:nvPicPr>
          <p:cNvPr id="4" name="Picture 3"/>
          <p:cNvPicPr/>
          <p:nvPr/>
        </p:nvPicPr>
        <p:blipFill>
          <a:blip r:embed="rId2"/>
          <a:stretch>
            <a:fillRect/>
          </a:stretch>
        </p:blipFill>
        <p:spPr>
          <a:xfrm>
            <a:off x="228600" y="1295400"/>
            <a:ext cx="8305800" cy="4191000"/>
          </a:xfrm>
          <a:prstGeom prst="rect">
            <a:avLst/>
          </a:prstGeom>
        </p:spPr>
      </p:pic>
      <p:sp>
        <p:nvSpPr>
          <p:cNvPr id="5" name="Slide Number Placeholder 3"/>
          <p:cNvSpPr>
            <a:spLocks noGrp="1"/>
          </p:cNvSpPr>
          <p:nvPr>
            <p:ph type="sldNum" sz="quarter" idx="11"/>
          </p:nvPr>
        </p:nvSpPr>
        <p:spPr>
          <a:xfrm>
            <a:off x="6096000" y="6424514"/>
            <a:ext cx="2895600" cy="365125"/>
          </a:xfrm>
        </p:spPr>
        <p:txBody>
          <a:bodyPr anchor="ctr"/>
          <a:lstStyle/>
          <a:p>
            <a:pPr algn="r">
              <a:defRPr/>
            </a:pPr>
            <a:r>
              <a:rPr lang="en-US" dirty="0"/>
              <a:t>17</a:t>
            </a:r>
          </a:p>
        </p:txBody>
      </p:sp>
    </p:spTree>
    <p:extLst>
      <p:ext uri="{BB962C8B-B14F-4D97-AF65-F5344CB8AC3E}">
        <p14:creationId xmlns:p14="http://schemas.microsoft.com/office/powerpoint/2010/main" val="77966375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76200" y="241300"/>
            <a:ext cx="8839200" cy="508000"/>
          </a:xfrm>
        </p:spPr>
        <p:txBody>
          <a:bodyPr/>
          <a:lstStyle/>
          <a:p>
            <a:r>
              <a:rPr lang="en-US" dirty="0"/>
              <a:t>A significant </a:t>
            </a:r>
            <a:r>
              <a:rPr lang="en-US"/>
              <a:t>amount of tracts lack PV installations</a:t>
            </a:r>
          </a:p>
        </p:txBody>
      </p:sp>
      <p:sp>
        <p:nvSpPr>
          <p:cNvPr id="5" name="Slide Number Placeholder 3"/>
          <p:cNvSpPr>
            <a:spLocks noGrp="1"/>
          </p:cNvSpPr>
          <p:nvPr>
            <p:ph type="sldNum" sz="quarter" idx="11"/>
          </p:nvPr>
        </p:nvSpPr>
        <p:spPr>
          <a:xfrm>
            <a:off x="6096000" y="6424514"/>
            <a:ext cx="2895600" cy="365125"/>
          </a:xfrm>
        </p:spPr>
        <p:txBody>
          <a:bodyPr anchor="ctr"/>
          <a:lstStyle/>
          <a:p>
            <a:pPr algn="r">
              <a:defRPr/>
            </a:pPr>
            <a:r>
              <a:rPr lang="en-US" dirty="0"/>
              <a:t>17</a:t>
            </a:r>
          </a:p>
        </p:txBody>
      </p:sp>
      <p:pic>
        <p:nvPicPr>
          <p:cNvPr id="6" name="Picture 5">
            <a:extLst>
              <a:ext uri="{FF2B5EF4-FFF2-40B4-BE49-F238E27FC236}">
                <a16:creationId xmlns:a16="http://schemas.microsoft.com/office/drawing/2014/main" id="{08660D33-0657-D746-9ED6-7F42EFFAE495}"/>
              </a:ext>
            </a:extLst>
          </p:cNvPr>
          <p:cNvPicPr>
            <a:picLocks noChangeAspect="1"/>
          </p:cNvPicPr>
          <p:nvPr/>
        </p:nvPicPr>
        <p:blipFill>
          <a:blip r:embed="rId2"/>
          <a:stretch>
            <a:fillRect/>
          </a:stretch>
        </p:blipFill>
        <p:spPr>
          <a:xfrm>
            <a:off x="0" y="1082261"/>
            <a:ext cx="9144000" cy="4693478"/>
          </a:xfrm>
          <a:prstGeom prst="rect">
            <a:avLst/>
          </a:prstGeom>
        </p:spPr>
      </p:pic>
    </p:spTree>
    <p:extLst>
      <p:ext uri="{BB962C8B-B14F-4D97-AF65-F5344CB8AC3E}">
        <p14:creationId xmlns:p14="http://schemas.microsoft.com/office/powerpoint/2010/main" val="148255178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76200" y="241300"/>
            <a:ext cx="9067800" cy="508000"/>
          </a:xfrm>
        </p:spPr>
        <p:txBody>
          <a:bodyPr/>
          <a:lstStyle/>
          <a:p>
            <a:r>
              <a:rPr lang="en-US" dirty="0"/>
              <a:t>As a function of dwelling rental</a:t>
            </a:r>
          </a:p>
        </p:txBody>
      </p:sp>
      <p:sp>
        <p:nvSpPr>
          <p:cNvPr id="5" name="Slide Number Placeholder 3"/>
          <p:cNvSpPr>
            <a:spLocks noGrp="1"/>
          </p:cNvSpPr>
          <p:nvPr>
            <p:ph type="sldNum" sz="quarter" idx="11"/>
          </p:nvPr>
        </p:nvSpPr>
        <p:spPr>
          <a:xfrm>
            <a:off x="6096000" y="6424514"/>
            <a:ext cx="2895600" cy="365125"/>
          </a:xfrm>
        </p:spPr>
        <p:txBody>
          <a:bodyPr anchor="ctr"/>
          <a:lstStyle/>
          <a:p>
            <a:pPr algn="r">
              <a:defRPr/>
            </a:pPr>
            <a:r>
              <a:rPr lang="en-US" dirty="0"/>
              <a:t>18</a:t>
            </a:r>
          </a:p>
        </p:txBody>
      </p:sp>
      <p:pic>
        <p:nvPicPr>
          <p:cNvPr id="7" name="Picture 6">
            <a:extLst>
              <a:ext uri="{FF2B5EF4-FFF2-40B4-BE49-F238E27FC236}">
                <a16:creationId xmlns:a16="http://schemas.microsoft.com/office/drawing/2014/main" id="{523EAB38-C566-8C40-AD2B-0C9DB96E9C8F}"/>
              </a:ext>
            </a:extLst>
          </p:cNvPr>
          <p:cNvPicPr>
            <a:picLocks noChangeAspect="1"/>
          </p:cNvPicPr>
          <p:nvPr/>
        </p:nvPicPr>
        <p:blipFill>
          <a:blip r:embed="rId2"/>
          <a:stretch>
            <a:fillRect/>
          </a:stretch>
        </p:blipFill>
        <p:spPr>
          <a:xfrm>
            <a:off x="2057400" y="666138"/>
            <a:ext cx="5099050" cy="5433580"/>
          </a:xfrm>
          <a:prstGeom prst="rect">
            <a:avLst/>
          </a:prstGeom>
        </p:spPr>
      </p:pic>
    </p:spTree>
    <p:extLst>
      <p:ext uri="{BB962C8B-B14F-4D97-AF65-F5344CB8AC3E}">
        <p14:creationId xmlns:p14="http://schemas.microsoft.com/office/powerpoint/2010/main" val="139220254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990600"/>
            <a:ext cx="8534400" cy="5075556"/>
          </a:xfrm>
        </p:spPr>
        <p:txBody>
          <a:bodyPr>
            <a:normAutofit/>
          </a:bodyPr>
          <a:lstStyle/>
          <a:p>
            <a:r>
              <a:rPr lang="en-US" dirty="0"/>
              <a:t>DoE SunShot Webinar (&gt; 800 participants)</a:t>
            </a:r>
          </a:p>
          <a:p>
            <a:pPr lvl="1"/>
            <a:r>
              <a:rPr lang="en-US" dirty="0"/>
              <a:t>Summarize findings</a:t>
            </a:r>
          </a:p>
          <a:p>
            <a:pPr lvl="1"/>
            <a:r>
              <a:rPr lang="en-US" dirty="0"/>
              <a:t>Share python code</a:t>
            </a:r>
          </a:p>
          <a:p>
            <a:pPr lvl="1"/>
            <a:endParaRPr lang="en-US" dirty="0"/>
          </a:p>
          <a:p>
            <a:r>
              <a:rPr lang="en-US" dirty="0"/>
              <a:t>Excerpted Version: </a:t>
            </a:r>
            <a:r>
              <a:rPr lang="en-US" i="1" dirty="0"/>
              <a:t>The Beam</a:t>
            </a:r>
            <a:r>
              <a:rPr lang="en-US" dirty="0"/>
              <a:t> </a:t>
            </a:r>
          </a:p>
          <a:p>
            <a:pPr marL="457200" lvl="1" indent="0">
              <a:buNone/>
            </a:pPr>
            <a:endParaRPr lang="en-US" dirty="0"/>
          </a:p>
          <a:p>
            <a:pPr marL="400050"/>
            <a:r>
              <a:rPr lang="en-US" dirty="0"/>
              <a:t>National Public Radio, Scientific American, Forbes …</a:t>
            </a:r>
          </a:p>
          <a:p>
            <a:pPr marL="400050"/>
            <a:endParaRPr lang="en-US" dirty="0"/>
          </a:p>
          <a:p>
            <a:pPr marL="400050"/>
            <a:r>
              <a:rPr lang="en-US" dirty="0"/>
              <a:t>Sanders &amp; Warren campaigns</a:t>
            </a:r>
          </a:p>
          <a:p>
            <a:pPr marL="400050"/>
            <a:r>
              <a:rPr lang="en-US" dirty="0"/>
              <a:t>New papers in progress on: solar by party affiliation; </a:t>
            </a:r>
          </a:p>
          <a:p>
            <a:endParaRPr lang="en-US" dirty="0"/>
          </a:p>
          <a:p>
            <a:pPr lvl="1"/>
            <a:endParaRPr lang="en-US" dirty="0"/>
          </a:p>
          <a:p>
            <a:pPr lvl="1"/>
            <a:endParaRPr lang="en-US" dirty="0"/>
          </a:p>
        </p:txBody>
      </p:sp>
      <p:sp>
        <p:nvSpPr>
          <p:cNvPr id="3" name="Title 2"/>
          <p:cNvSpPr>
            <a:spLocks noGrp="1"/>
          </p:cNvSpPr>
          <p:nvPr>
            <p:ph type="title"/>
          </p:nvPr>
        </p:nvSpPr>
        <p:spPr/>
        <p:txBody>
          <a:bodyPr/>
          <a:lstStyle/>
          <a:p>
            <a:r>
              <a:rPr lang="en-US" dirty="0"/>
              <a:t>Follow-up </a:t>
            </a:r>
          </a:p>
        </p:txBody>
      </p:sp>
      <p:sp>
        <p:nvSpPr>
          <p:cNvPr id="4" name="Slide Number Placeholder 3"/>
          <p:cNvSpPr>
            <a:spLocks noGrp="1"/>
          </p:cNvSpPr>
          <p:nvPr>
            <p:ph type="sldNum" sz="quarter" idx="11"/>
          </p:nvPr>
        </p:nvSpPr>
        <p:spPr>
          <a:xfrm>
            <a:off x="6096000" y="6424514"/>
            <a:ext cx="2895600" cy="365125"/>
          </a:xfrm>
        </p:spPr>
        <p:txBody>
          <a:bodyPr anchor="ctr"/>
          <a:lstStyle/>
          <a:p>
            <a:pPr algn="r">
              <a:defRPr/>
            </a:pPr>
            <a:r>
              <a:rPr lang="en-US" dirty="0"/>
              <a:t>19</a:t>
            </a:r>
          </a:p>
        </p:txBody>
      </p:sp>
    </p:spTree>
    <p:extLst>
      <p:ext uri="{BB962C8B-B14F-4D97-AF65-F5344CB8AC3E}">
        <p14:creationId xmlns:p14="http://schemas.microsoft.com/office/powerpoint/2010/main" val="193802783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dirty="0"/>
              <a:t>Academia</a:t>
            </a:r>
          </a:p>
          <a:p>
            <a:pPr lvl="1"/>
            <a:r>
              <a:rPr lang="en-US" b="1" dirty="0"/>
              <a:t>Understand and further study root causes of observed disparity</a:t>
            </a:r>
          </a:p>
          <a:p>
            <a:pPr lvl="1"/>
            <a:r>
              <a:rPr lang="en-US" dirty="0"/>
              <a:t>Leverage power of increasingly available datasets to spur discussions with both Industry and Government</a:t>
            </a:r>
          </a:p>
          <a:p>
            <a:endParaRPr lang="en-US" dirty="0"/>
          </a:p>
          <a:p>
            <a:r>
              <a:rPr lang="en-US" dirty="0"/>
              <a:t>Industry </a:t>
            </a:r>
          </a:p>
          <a:p>
            <a:pPr lvl="1"/>
            <a:r>
              <a:rPr lang="en-US" dirty="0"/>
              <a:t>Business models that leverage on the observed gap</a:t>
            </a:r>
          </a:p>
          <a:p>
            <a:pPr lvl="1"/>
            <a:r>
              <a:rPr lang="en-US" dirty="0"/>
              <a:t>Racial distribution in employees and customer acquisition process</a:t>
            </a:r>
          </a:p>
          <a:p>
            <a:pPr lvl="1"/>
            <a:endParaRPr lang="en-US" dirty="0"/>
          </a:p>
          <a:p>
            <a:r>
              <a:rPr lang="en-US" dirty="0"/>
              <a:t>Government</a:t>
            </a:r>
          </a:p>
          <a:p>
            <a:pPr lvl="1"/>
            <a:r>
              <a:rPr lang="en-US" dirty="0"/>
              <a:t>Tailored policy interventions that target segregated tracts</a:t>
            </a:r>
          </a:p>
          <a:p>
            <a:pPr lvl="1"/>
            <a:r>
              <a:rPr lang="en-US" dirty="0"/>
              <a:t>Create/modify incentives for PV deployment</a:t>
            </a:r>
          </a:p>
          <a:p>
            <a:pPr lvl="1"/>
            <a:endParaRPr lang="en-US" dirty="0"/>
          </a:p>
          <a:p>
            <a:pPr lvl="1"/>
            <a:endParaRPr lang="en-US" dirty="0"/>
          </a:p>
          <a:p>
            <a:pPr lvl="1"/>
            <a:endParaRPr lang="en-US" dirty="0"/>
          </a:p>
        </p:txBody>
      </p:sp>
      <p:sp>
        <p:nvSpPr>
          <p:cNvPr id="3" name="Title 2"/>
          <p:cNvSpPr>
            <a:spLocks noGrp="1"/>
          </p:cNvSpPr>
          <p:nvPr>
            <p:ph type="title"/>
          </p:nvPr>
        </p:nvSpPr>
        <p:spPr/>
        <p:txBody>
          <a:bodyPr/>
          <a:lstStyle/>
          <a:p>
            <a:r>
              <a:rPr lang="en-US" dirty="0"/>
              <a:t>Opportunities </a:t>
            </a:r>
          </a:p>
        </p:txBody>
      </p:sp>
      <p:sp>
        <p:nvSpPr>
          <p:cNvPr id="4" name="Slide Number Placeholder 3"/>
          <p:cNvSpPr>
            <a:spLocks noGrp="1"/>
          </p:cNvSpPr>
          <p:nvPr>
            <p:ph type="sldNum" sz="quarter" idx="11"/>
          </p:nvPr>
        </p:nvSpPr>
        <p:spPr>
          <a:xfrm>
            <a:off x="6096000" y="6424514"/>
            <a:ext cx="2895600" cy="365125"/>
          </a:xfrm>
        </p:spPr>
        <p:txBody>
          <a:bodyPr anchor="ctr"/>
          <a:lstStyle/>
          <a:p>
            <a:pPr algn="r">
              <a:defRPr/>
            </a:pPr>
            <a:r>
              <a:rPr lang="en-US" dirty="0"/>
              <a:t>19</a:t>
            </a:r>
          </a:p>
        </p:txBody>
      </p:sp>
    </p:spTree>
    <p:extLst>
      <p:ext uri="{BB962C8B-B14F-4D97-AF65-F5344CB8AC3E}">
        <p14:creationId xmlns:p14="http://schemas.microsoft.com/office/powerpoint/2010/main" val="227529388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Conversation: </a:t>
            </a:r>
          </a:p>
        </p:txBody>
      </p:sp>
      <p:sp>
        <p:nvSpPr>
          <p:cNvPr id="4" name="Slide Number Placeholder 3"/>
          <p:cNvSpPr>
            <a:spLocks noGrp="1"/>
          </p:cNvSpPr>
          <p:nvPr>
            <p:ph type="sldNum" sz="quarter" idx="11"/>
          </p:nvPr>
        </p:nvSpPr>
        <p:spPr>
          <a:xfrm>
            <a:off x="6096000" y="6424514"/>
            <a:ext cx="2895600" cy="365125"/>
          </a:xfrm>
        </p:spPr>
        <p:txBody>
          <a:bodyPr anchor="ctr"/>
          <a:lstStyle/>
          <a:p>
            <a:pPr algn="r">
              <a:defRPr/>
            </a:pPr>
            <a:r>
              <a:rPr lang="en-US" dirty="0"/>
              <a:t>19</a:t>
            </a:r>
          </a:p>
        </p:txBody>
      </p:sp>
      <p:pic>
        <p:nvPicPr>
          <p:cNvPr id="8" name="Picture 7">
            <a:extLst>
              <a:ext uri="{FF2B5EF4-FFF2-40B4-BE49-F238E27FC236}">
                <a16:creationId xmlns:a16="http://schemas.microsoft.com/office/drawing/2014/main" id="{CE683BDD-DB61-384F-A8C7-98C31EAFBD55}"/>
              </a:ext>
            </a:extLst>
          </p:cNvPr>
          <p:cNvPicPr>
            <a:picLocks noChangeAspect="1"/>
          </p:cNvPicPr>
          <p:nvPr/>
        </p:nvPicPr>
        <p:blipFill>
          <a:blip r:embed="rId2"/>
          <a:stretch>
            <a:fillRect/>
          </a:stretch>
        </p:blipFill>
        <p:spPr>
          <a:xfrm>
            <a:off x="0" y="856141"/>
            <a:ext cx="5982383" cy="2585724"/>
          </a:xfrm>
          <a:prstGeom prst="rect">
            <a:avLst/>
          </a:prstGeom>
        </p:spPr>
      </p:pic>
      <p:pic>
        <p:nvPicPr>
          <p:cNvPr id="10" name="Picture 9">
            <a:extLst>
              <a:ext uri="{FF2B5EF4-FFF2-40B4-BE49-F238E27FC236}">
                <a16:creationId xmlns:a16="http://schemas.microsoft.com/office/drawing/2014/main" id="{C180E4A3-1F5E-AE49-9CB1-145D1E3DB41E}"/>
              </a:ext>
            </a:extLst>
          </p:cNvPr>
          <p:cNvPicPr>
            <a:picLocks noChangeAspect="1"/>
          </p:cNvPicPr>
          <p:nvPr/>
        </p:nvPicPr>
        <p:blipFill>
          <a:blip r:embed="rId3"/>
          <a:stretch>
            <a:fillRect/>
          </a:stretch>
        </p:blipFill>
        <p:spPr>
          <a:xfrm>
            <a:off x="76199" y="3571767"/>
            <a:ext cx="6083441" cy="2430092"/>
          </a:xfrm>
          <a:prstGeom prst="rect">
            <a:avLst/>
          </a:prstGeom>
        </p:spPr>
      </p:pic>
      <p:sp>
        <p:nvSpPr>
          <p:cNvPr id="11" name="TextBox 10">
            <a:extLst>
              <a:ext uri="{FF2B5EF4-FFF2-40B4-BE49-F238E27FC236}">
                <a16:creationId xmlns:a16="http://schemas.microsoft.com/office/drawing/2014/main" id="{E41C931B-21DC-4D4B-949D-A7D6606C9A9F}"/>
              </a:ext>
            </a:extLst>
          </p:cNvPr>
          <p:cNvSpPr txBox="1"/>
          <p:nvPr/>
        </p:nvSpPr>
        <p:spPr>
          <a:xfrm>
            <a:off x="152400" y="3373826"/>
            <a:ext cx="7696200" cy="276999"/>
          </a:xfrm>
          <a:prstGeom prst="rect">
            <a:avLst/>
          </a:prstGeom>
          <a:noFill/>
        </p:spPr>
        <p:txBody>
          <a:bodyPr wrap="square" rtlCol="0">
            <a:spAutoFit/>
          </a:bodyPr>
          <a:lstStyle/>
          <a:p>
            <a:r>
              <a:rPr lang="en-US" sz="1200" b="1" dirty="0">
                <a:solidFill>
                  <a:srgbClr val="FF0000"/>
                </a:solidFill>
              </a:rPr>
              <a:t>https://</a:t>
            </a:r>
            <a:r>
              <a:rPr lang="en-US" sz="1200" b="1" dirty="0" err="1">
                <a:solidFill>
                  <a:srgbClr val="FF0000"/>
                </a:solidFill>
              </a:rPr>
              <a:t>www.scientificamerican.com</a:t>
            </a:r>
            <a:r>
              <a:rPr lang="en-US" sz="1200" b="1" dirty="0">
                <a:solidFill>
                  <a:srgbClr val="FF0000"/>
                </a:solidFill>
              </a:rPr>
              <a:t>/article/solar-powers-benefits-</a:t>
            </a:r>
            <a:r>
              <a:rPr lang="en-US" sz="1200" b="1" dirty="0" err="1">
                <a:solidFill>
                  <a:srgbClr val="FF0000"/>
                </a:solidFill>
              </a:rPr>
              <a:t>dont</a:t>
            </a:r>
            <a:r>
              <a:rPr lang="en-US" sz="1200" b="1" dirty="0">
                <a:solidFill>
                  <a:srgbClr val="FF0000"/>
                </a:solidFill>
              </a:rPr>
              <a:t>-shine-equally-on-everyone/</a:t>
            </a:r>
          </a:p>
        </p:txBody>
      </p:sp>
      <p:sp>
        <p:nvSpPr>
          <p:cNvPr id="13" name="TextBox 12">
            <a:extLst>
              <a:ext uri="{FF2B5EF4-FFF2-40B4-BE49-F238E27FC236}">
                <a16:creationId xmlns:a16="http://schemas.microsoft.com/office/drawing/2014/main" id="{F3901BC1-C6FB-CB4D-8E8C-DEBEBA7246AC}"/>
              </a:ext>
            </a:extLst>
          </p:cNvPr>
          <p:cNvSpPr txBox="1"/>
          <p:nvPr/>
        </p:nvSpPr>
        <p:spPr>
          <a:xfrm>
            <a:off x="102918" y="5871457"/>
            <a:ext cx="8991600" cy="276999"/>
          </a:xfrm>
          <a:prstGeom prst="rect">
            <a:avLst/>
          </a:prstGeom>
          <a:noFill/>
        </p:spPr>
        <p:txBody>
          <a:bodyPr wrap="square" rtlCol="0">
            <a:spAutoFit/>
          </a:bodyPr>
          <a:lstStyle/>
          <a:p>
            <a:r>
              <a:rPr lang="en-US" sz="1200" b="1" dirty="0">
                <a:solidFill>
                  <a:srgbClr val="FF0000"/>
                </a:solidFill>
              </a:rPr>
              <a:t>https://</a:t>
            </a:r>
            <a:r>
              <a:rPr lang="en-US" sz="1200" b="1" dirty="0" err="1">
                <a:solidFill>
                  <a:srgbClr val="FF0000"/>
                </a:solidFill>
              </a:rPr>
              <a:t>www.npr.org</a:t>
            </a:r>
            <a:r>
              <a:rPr lang="en-US" sz="1200" b="1" dirty="0">
                <a:solidFill>
                  <a:srgbClr val="FF0000"/>
                </a:solidFill>
              </a:rPr>
              <a:t>/2019/07/23/741952615/stepping-into-the-sun-a-mission-to-bring-solar-energy-to-communities-of-color</a:t>
            </a:r>
          </a:p>
        </p:txBody>
      </p:sp>
    </p:spTree>
    <p:extLst>
      <p:ext uri="{BB962C8B-B14F-4D97-AF65-F5344CB8AC3E}">
        <p14:creationId xmlns:p14="http://schemas.microsoft.com/office/powerpoint/2010/main" val="4039565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2">
            <a:extLst>
              <a:ext uri="{FF2B5EF4-FFF2-40B4-BE49-F238E27FC236}">
                <a16:creationId xmlns:a16="http://schemas.microsoft.com/office/drawing/2014/main" id="{FF511A16-3738-674B-9BF9-1EF929B8DA79}"/>
              </a:ext>
            </a:extLst>
          </p:cNvPr>
          <p:cNvSpPr>
            <a:spLocks noGrp="1" noChangeArrowheads="1"/>
          </p:cNvSpPr>
          <p:nvPr>
            <p:ph type="title"/>
          </p:nvPr>
        </p:nvSpPr>
        <p:spPr/>
        <p:txBody>
          <a:bodyPr/>
          <a:lstStyle/>
          <a:p>
            <a:pPr eaLnBrk="1" hangingPunct="1"/>
            <a:r>
              <a:rPr lang="en-US" altLang="en-US">
                <a:latin typeface="Arial" panose="020B0604020202020204" pitchFamily="34" charset="0"/>
                <a:ea typeface="ＭＳ Ｐゴシック" panose="020B0600070205080204" pitchFamily="34" charset="-128"/>
              </a:rPr>
              <a:t>Title VI Legislation (2000)</a:t>
            </a:r>
          </a:p>
        </p:txBody>
      </p:sp>
      <p:sp>
        <p:nvSpPr>
          <p:cNvPr id="32770" name="Rectangle 3">
            <a:extLst>
              <a:ext uri="{FF2B5EF4-FFF2-40B4-BE49-F238E27FC236}">
                <a16:creationId xmlns:a16="http://schemas.microsoft.com/office/drawing/2014/main" id="{9B6314F1-79F9-C54D-9E6C-1FDAB0694091}"/>
              </a:ext>
            </a:extLst>
          </p:cNvPr>
          <p:cNvSpPr>
            <a:spLocks noGrp="1" noChangeArrowheads="1"/>
          </p:cNvSpPr>
          <p:nvPr>
            <p:ph type="body" idx="1"/>
          </p:nvPr>
        </p:nvSpPr>
        <p:spPr/>
        <p:txBody>
          <a:bodyPr/>
          <a:lstStyle/>
          <a:p>
            <a:pPr eaLnBrk="1" hangingPunct="1">
              <a:buFont typeface="Wingdings" pitchFamily="2" charset="2"/>
              <a:buNone/>
            </a:pPr>
            <a:r>
              <a:rPr lang="en-US" altLang="en-US">
                <a:latin typeface="Arial" panose="020B0604020202020204" pitchFamily="34" charset="0"/>
                <a:ea typeface="ＭＳ Ｐゴシック" panose="020B0600070205080204" pitchFamily="34" charset="-128"/>
              </a:rPr>
              <a:t>   No person in the United States shall, on the ground of race, color, or national origin, be </a:t>
            </a:r>
            <a:r>
              <a:rPr lang="en-US" altLang="en-US" u="sng">
                <a:latin typeface="Arial" panose="020B0604020202020204" pitchFamily="34" charset="0"/>
                <a:ea typeface="ＭＳ Ｐゴシック" panose="020B0600070205080204" pitchFamily="34" charset="-128"/>
              </a:rPr>
              <a:t>excluded from participation</a:t>
            </a:r>
            <a:r>
              <a:rPr lang="en-US" altLang="en-US">
                <a:latin typeface="Arial" panose="020B0604020202020204" pitchFamily="34" charset="0"/>
                <a:ea typeface="ＭＳ Ｐゴシック" panose="020B0600070205080204" pitchFamily="34" charset="-128"/>
              </a:rPr>
              <a:t> in, be </a:t>
            </a:r>
            <a:r>
              <a:rPr lang="en-US" altLang="en-US" u="sng">
                <a:latin typeface="Arial" panose="020B0604020202020204" pitchFamily="34" charset="0"/>
                <a:ea typeface="ＭＳ Ｐゴシック" panose="020B0600070205080204" pitchFamily="34" charset="-128"/>
              </a:rPr>
              <a:t>denied the benefits</a:t>
            </a:r>
            <a:r>
              <a:rPr lang="en-US" altLang="en-US">
                <a:latin typeface="Arial" panose="020B0604020202020204" pitchFamily="34" charset="0"/>
                <a:ea typeface="ＭＳ Ｐゴシック" panose="020B0600070205080204" pitchFamily="34" charset="-128"/>
              </a:rPr>
              <a:t> of, or be </a:t>
            </a:r>
            <a:r>
              <a:rPr lang="en-US" altLang="en-US" u="sng">
                <a:latin typeface="Arial" panose="020B0604020202020204" pitchFamily="34" charset="0"/>
                <a:ea typeface="ＭＳ Ｐゴシック" panose="020B0600070205080204" pitchFamily="34" charset="-128"/>
              </a:rPr>
              <a:t>subjected to discrimination</a:t>
            </a:r>
            <a:r>
              <a:rPr lang="en-US" altLang="en-US">
                <a:latin typeface="Arial" panose="020B0604020202020204" pitchFamily="34" charset="0"/>
                <a:ea typeface="ＭＳ Ｐゴシック" panose="020B0600070205080204" pitchFamily="34" charset="-128"/>
              </a:rPr>
              <a:t> under any program or activity receiving Federal financial assistance.</a:t>
            </a:r>
          </a:p>
          <a:p>
            <a:pPr eaLnBrk="1" hangingPunct="1">
              <a:buFont typeface="Wingdings" pitchFamily="2" charset="2"/>
              <a:buNone/>
            </a:pPr>
            <a:endParaRPr lang="en-US" altLang="en-US">
              <a:latin typeface="Arial" panose="020B0604020202020204" pitchFamily="34" charset="0"/>
              <a:ea typeface="ＭＳ Ｐゴシック" panose="020B0600070205080204" pitchFamily="34" charset="-128"/>
            </a:endParaRPr>
          </a:p>
          <a:p>
            <a:pPr eaLnBrk="1" hangingPunct="1">
              <a:buFont typeface="Wingdings" pitchFamily="2" charset="2"/>
              <a:buNone/>
            </a:pPr>
            <a:r>
              <a:rPr lang="en-US" altLang="en-US">
                <a:latin typeface="Arial" panose="020B0604020202020204" pitchFamily="34" charset="0"/>
                <a:ea typeface="ＭＳ Ｐゴシック" panose="020B0600070205080204" pitchFamily="34" charset="-128"/>
              </a:rPr>
              <a:t>	Note: Clinton Presidency, 1993 - 2001</a:t>
            </a:r>
          </a:p>
        </p:txBody>
      </p:sp>
    </p:spTree>
    <p:extLst>
      <p:ext uri="{BB962C8B-B14F-4D97-AF65-F5344CB8AC3E}">
        <p14:creationId xmlns:p14="http://schemas.microsoft.com/office/powerpoint/2010/main" val="122356565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881" name="Picture 1">
            <a:extLst>
              <a:ext uri="{FF2B5EF4-FFF2-40B4-BE49-F238E27FC236}">
                <a16:creationId xmlns:a16="http://schemas.microsoft.com/office/drawing/2014/main" id="{EA775805-3592-E845-8292-D04BFF2776C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914400"/>
            <a:ext cx="91440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882" name="TextBox 2">
            <a:extLst>
              <a:ext uri="{FF2B5EF4-FFF2-40B4-BE49-F238E27FC236}">
                <a16:creationId xmlns:a16="http://schemas.microsoft.com/office/drawing/2014/main" id="{05900E1B-2220-7649-BD83-24610E573CF4}"/>
              </a:ext>
            </a:extLst>
          </p:cNvPr>
          <p:cNvSpPr txBox="1">
            <a:spLocks noChangeArrowheads="1"/>
          </p:cNvSpPr>
          <p:nvPr/>
        </p:nvSpPr>
        <p:spPr bwMode="auto">
          <a:xfrm>
            <a:off x="457200" y="6019800"/>
            <a:ext cx="77724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pitchFamily="2" charset="0"/>
                <a:ea typeface="ＭＳ Ｐゴシック" panose="020B0600070205080204" pitchFamily="34" charset="-128"/>
              </a:defRPr>
            </a:lvl1pPr>
            <a:lvl2pPr marL="742950" indent="-285750">
              <a:spcBef>
                <a:spcPct val="20000"/>
              </a:spcBef>
              <a:buChar char="–"/>
              <a:defRPr sz="2800">
                <a:solidFill>
                  <a:schemeClr val="tx1"/>
                </a:solidFill>
                <a:latin typeface="Times" pitchFamily="2" charset="0"/>
                <a:ea typeface="ＭＳ Ｐゴシック" panose="020B0600070205080204" pitchFamily="34" charset="-128"/>
              </a:defRPr>
            </a:lvl2pPr>
            <a:lvl3pPr marL="1143000" indent="-228600">
              <a:spcBef>
                <a:spcPct val="20000"/>
              </a:spcBef>
              <a:buChar char="•"/>
              <a:defRPr sz="2400">
                <a:solidFill>
                  <a:schemeClr val="tx1"/>
                </a:solidFill>
                <a:latin typeface="Times" pitchFamily="2" charset="0"/>
                <a:ea typeface="ＭＳ Ｐゴシック" panose="020B0600070205080204" pitchFamily="34" charset="-128"/>
              </a:defRPr>
            </a:lvl3pPr>
            <a:lvl4pPr marL="1600200" indent="-228600">
              <a:spcBef>
                <a:spcPct val="20000"/>
              </a:spcBef>
              <a:buChar char="–"/>
              <a:defRPr sz="2000">
                <a:solidFill>
                  <a:schemeClr val="tx1"/>
                </a:solidFill>
                <a:latin typeface="Times" pitchFamily="2" charset="0"/>
                <a:ea typeface="ＭＳ Ｐゴシック" panose="020B0600070205080204" pitchFamily="34" charset="-128"/>
              </a:defRPr>
            </a:lvl4pPr>
            <a:lvl5pPr marL="2057400" indent="-228600">
              <a:spcBef>
                <a:spcPct val="20000"/>
              </a:spcBef>
              <a:buChar char="»"/>
              <a:defRPr sz="2000">
                <a:solidFill>
                  <a:schemeClr val="tx1"/>
                </a:solidFill>
                <a:latin typeface="Times" pitchFamily="2"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9pPr>
          </a:lstStyle>
          <a:p>
            <a:pPr>
              <a:spcBef>
                <a:spcPct val="0"/>
              </a:spcBef>
              <a:buFontTx/>
              <a:buNone/>
            </a:pPr>
            <a:r>
              <a:rPr lang="en-US" altLang="en-US" sz="1600" b="1">
                <a:latin typeface="Arial" panose="020B0604020202020204" pitchFamily="34" charset="0"/>
              </a:rPr>
              <a:t>Schmidt, et al, (2017) “The future cost of electrical energy storage based</a:t>
            </a:r>
          </a:p>
          <a:p>
            <a:pPr>
              <a:spcBef>
                <a:spcPct val="0"/>
              </a:spcBef>
              <a:buFontTx/>
              <a:buNone/>
            </a:pPr>
            <a:r>
              <a:rPr lang="en-US" altLang="en-US" sz="1600" b="1">
                <a:latin typeface="Arial" panose="020B0604020202020204" pitchFamily="34" charset="0"/>
              </a:rPr>
              <a:t>on experience rates“, </a:t>
            </a:r>
            <a:r>
              <a:rPr lang="en-US" altLang="en-US" sz="1600" b="1" i="1">
                <a:latin typeface="Arial" panose="020B0604020202020204" pitchFamily="34" charset="0"/>
              </a:rPr>
              <a:t>Nature Energy</a:t>
            </a:r>
            <a:endParaRPr lang="en-US" altLang="en-US" sz="1600" b="1">
              <a:latin typeface="Arial" panose="020B0604020202020204" pitchFamily="34" charset="0"/>
            </a:endParaRPr>
          </a:p>
        </p:txBody>
      </p:sp>
      <p:sp>
        <p:nvSpPr>
          <p:cNvPr id="122883" name="TextBox 1">
            <a:extLst>
              <a:ext uri="{FF2B5EF4-FFF2-40B4-BE49-F238E27FC236}">
                <a16:creationId xmlns:a16="http://schemas.microsoft.com/office/drawing/2014/main" id="{C125FE18-B8F9-6A48-8A28-F89A0CD74B26}"/>
              </a:ext>
            </a:extLst>
          </p:cNvPr>
          <p:cNvSpPr txBox="1">
            <a:spLocks noChangeArrowheads="1"/>
          </p:cNvSpPr>
          <p:nvPr/>
        </p:nvSpPr>
        <p:spPr bwMode="auto">
          <a:xfrm>
            <a:off x="2555875" y="323850"/>
            <a:ext cx="403225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pitchFamily="2" charset="0"/>
                <a:ea typeface="ＭＳ Ｐゴシック" panose="020B0600070205080204" pitchFamily="34" charset="-128"/>
              </a:defRPr>
            </a:lvl1pPr>
            <a:lvl2pPr marL="742950" indent="-285750">
              <a:spcBef>
                <a:spcPct val="20000"/>
              </a:spcBef>
              <a:buChar char="–"/>
              <a:defRPr sz="2800">
                <a:solidFill>
                  <a:schemeClr val="tx1"/>
                </a:solidFill>
                <a:latin typeface="Times" pitchFamily="2" charset="0"/>
                <a:ea typeface="ＭＳ Ｐゴシック" panose="020B0600070205080204" pitchFamily="34" charset="-128"/>
              </a:defRPr>
            </a:lvl2pPr>
            <a:lvl3pPr marL="1143000" indent="-228600">
              <a:spcBef>
                <a:spcPct val="20000"/>
              </a:spcBef>
              <a:buChar char="•"/>
              <a:defRPr sz="2400">
                <a:solidFill>
                  <a:schemeClr val="tx1"/>
                </a:solidFill>
                <a:latin typeface="Times" pitchFamily="2" charset="0"/>
                <a:ea typeface="ＭＳ Ｐゴシック" panose="020B0600070205080204" pitchFamily="34" charset="-128"/>
              </a:defRPr>
            </a:lvl3pPr>
            <a:lvl4pPr marL="1600200" indent="-228600">
              <a:spcBef>
                <a:spcPct val="20000"/>
              </a:spcBef>
              <a:buChar char="–"/>
              <a:defRPr sz="2000">
                <a:solidFill>
                  <a:schemeClr val="tx1"/>
                </a:solidFill>
                <a:latin typeface="Times" pitchFamily="2" charset="0"/>
                <a:ea typeface="ＭＳ Ｐゴシック" panose="020B0600070205080204" pitchFamily="34" charset="-128"/>
              </a:defRPr>
            </a:lvl4pPr>
            <a:lvl5pPr marL="2057400" indent="-228600">
              <a:spcBef>
                <a:spcPct val="20000"/>
              </a:spcBef>
              <a:buChar char="»"/>
              <a:defRPr sz="2000">
                <a:solidFill>
                  <a:schemeClr val="tx1"/>
                </a:solidFill>
                <a:latin typeface="Times" pitchFamily="2"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pitchFamily="2" charset="0"/>
                <a:ea typeface="ＭＳ Ｐゴシック" panose="020B0600070205080204" pitchFamily="34" charset="-128"/>
              </a:defRPr>
            </a:lvl9pPr>
          </a:lstStyle>
          <a:p>
            <a:pPr>
              <a:spcBef>
                <a:spcPct val="0"/>
              </a:spcBef>
              <a:buFontTx/>
              <a:buNone/>
            </a:pPr>
            <a:r>
              <a:rPr lang="en-US" altLang="en-US" sz="3600" b="1">
                <a:latin typeface="Calibri" panose="020F0502020204030204" pitchFamily="34" charset="0"/>
              </a:rPr>
              <a:t>Devices or Systems?</a:t>
            </a:r>
          </a:p>
        </p:txBody>
      </p:sp>
    </p:spTree>
    <p:extLst>
      <p:ext uri="{BB962C8B-B14F-4D97-AF65-F5344CB8AC3E}">
        <p14:creationId xmlns:p14="http://schemas.microsoft.com/office/powerpoint/2010/main" val="28789437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2">
            <a:extLst>
              <a:ext uri="{FF2B5EF4-FFF2-40B4-BE49-F238E27FC236}">
                <a16:creationId xmlns:a16="http://schemas.microsoft.com/office/drawing/2014/main" id="{6C9B87D5-976C-0C4C-BD70-0383FF1DC4BA}"/>
              </a:ext>
            </a:extLst>
          </p:cNvPr>
          <p:cNvSpPr>
            <a:spLocks noGrp="1" noChangeArrowheads="1"/>
          </p:cNvSpPr>
          <p:nvPr>
            <p:ph type="title"/>
          </p:nvPr>
        </p:nvSpPr>
        <p:spPr/>
        <p:txBody>
          <a:bodyPr/>
          <a:lstStyle/>
          <a:p>
            <a:pPr eaLnBrk="1" hangingPunct="1"/>
            <a:r>
              <a:rPr lang="en-US" altLang="en-US">
                <a:latin typeface="Arial" panose="020B0604020202020204" pitchFamily="34" charset="0"/>
                <a:ea typeface="ＭＳ Ｐゴシック" panose="020B0600070205080204" pitchFamily="34" charset="-128"/>
              </a:rPr>
              <a:t>What is </a:t>
            </a:r>
            <a:r>
              <a:rPr lang="en-US" altLang="en-US" sz="4000">
                <a:latin typeface="Arial" panose="020B0604020202020204" pitchFamily="34" charset="0"/>
                <a:ea typeface="ＭＳ Ｐゴシック" panose="020B0600070205080204" pitchFamily="34" charset="-128"/>
              </a:rPr>
              <a:t>Environmental Justice?</a:t>
            </a:r>
          </a:p>
        </p:txBody>
      </p:sp>
      <p:sp>
        <p:nvSpPr>
          <p:cNvPr id="33794" name="Rectangle 3">
            <a:extLst>
              <a:ext uri="{FF2B5EF4-FFF2-40B4-BE49-F238E27FC236}">
                <a16:creationId xmlns:a16="http://schemas.microsoft.com/office/drawing/2014/main" id="{5F2C76AC-6A0B-3A4B-884E-D06089B0AEE7}"/>
              </a:ext>
            </a:extLst>
          </p:cNvPr>
          <p:cNvSpPr>
            <a:spLocks noGrp="1" noChangeArrowheads="1"/>
          </p:cNvSpPr>
          <p:nvPr>
            <p:ph type="body" idx="1"/>
          </p:nvPr>
        </p:nvSpPr>
        <p:spPr>
          <a:xfrm>
            <a:off x="0" y="1295400"/>
            <a:ext cx="9144000" cy="5029200"/>
          </a:xfrm>
        </p:spPr>
        <p:txBody>
          <a:bodyPr/>
          <a:lstStyle/>
          <a:p>
            <a:pPr eaLnBrk="1" hangingPunct="1">
              <a:lnSpc>
                <a:spcPct val="90000"/>
              </a:lnSpc>
              <a:spcBef>
                <a:spcPts val="500"/>
              </a:spcBef>
              <a:spcAft>
                <a:spcPts val="500"/>
              </a:spcAft>
              <a:buFont typeface="Wingdings" pitchFamily="2" charset="2"/>
              <a:buNone/>
            </a:pPr>
            <a:endParaRPr lang="en-US" altLang="en-US" sz="2400">
              <a:latin typeface="Arial" panose="020B0604020202020204" pitchFamily="34" charset="0"/>
              <a:ea typeface="ＭＳ Ｐゴシック" panose="020B0600070205080204" pitchFamily="34" charset="-128"/>
            </a:endParaRPr>
          </a:p>
          <a:p>
            <a:pPr lvl="1" eaLnBrk="1" hangingPunct="1">
              <a:lnSpc>
                <a:spcPct val="90000"/>
              </a:lnSpc>
              <a:spcBef>
                <a:spcPts val="500"/>
              </a:spcBef>
              <a:spcAft>
                <a:spcPts val="500"/>
              </a:spcAft>
              <a:buFont typeface="Wingdings" pitchFamily="2" charset="2"/>
              <a:buNone/>
            </a:pPr>
            <a:r>
              <a:rPr lang="en-US" altLang="en-US" sz="2400">
                <a:latin typeface="Arial" panose="020B0604020202020204" pitchFamily="34" charset="0"/>
                <a:ea typeface="ＭＳ Ｐゴシック" panose="020B0600070205080204" pitchFamily="34" charset="-128"/>
              </a:rPr>
              <a:t>	"the fair treatment and meaningful involvement of all people regardless of race, color, national origin, or income with respect to the development, implementation, and enforcement of environmental laws, regulations, and policies. Fair treatment means that no group of people, including a racial, ethnic, or socioeconomic group, should bear a disproportionate share of the negative environmental consequences resulting from industrial, municipal, and commercial operations or the execution of federal, state, local, and tribal programs and policies</a:t>
            </a:r>
            <a:r>
              <a:rPr lang="ja-JP" altLang="en-US" sz="2400">
                <a:latin typeface="Arial" panose="020B0604020202020204" pitchFamily="34" charset="0"/>
                <a:ea typeface="ＭＳ Ｐゴシック" panose="020B0600070205080204" pitchFamily="34" charset="-128"/>
              </a:rPr>
              <a:t>”</a:t>
            </a:r>
            <a:r>
              <a:rPr lang="en-US" altLang="ja-JP" sz="2400">
                <a:latin typeface="Arial" panose="020B0604020202020204" pitchFamily="34" charset="0"/>
                <a:ea typeface="ＭＳ Ｐゴシック" panose="020B0600070205080204" pitchFamily="34" charset="-128"/>
              </a:rPr>
              <a:t> </a:t>
            </a:r>
          </a:p>
          <a:p>
            <a:pPr lvl="1" eaLnBrk="1" hangingPunct="1">
              <a:lnSpc>
                <a:spcPct val="90000"/>
              </a:lnSpc>
              <a:spcBef>
                <a:spcPts val="500"/>
              </a:spcBef>
              <a:spcAft>
                <a:spcPts val="500"/>
              </a:spcAft>
              <a:buFont typeface="Wingdings" pitchFamily="2" charset="2"/>
              <a:buNone/>
            </a:pPr>
            <a:endParaRPr lang="en-US" altLang="en-US" sz="2400">
              <a:latin typeface="Arial" panose="020B0604020202020204" pitchFamily="34" charset="0"/>
              <a:ea typeface="ＭＳ Ｐゴシック" panose="020B0600070205080204" pitchFamily="34" charset="-128"/>
            </a:endParaRPr>
          </a:p>
          <a:p>
            <a:pPr lvl="4" eaLnBrk="1" hangingPunct="1">
              <a:lnSpc>
                <a:spcPct val="90000"/>
              </a:lnSpc>
              <a:spcBef>
                <a:spcPts val="500"/>
              </a:spcBef>
              <a:spcAft>
                <a:spcPts val="500"/>
              </a:spcAft>
              <a:buFontTx/>
              <a:buNone/>
            </a:pPr>
            <a:r>
              <a:rPr lang="en-US" altLang="en-US" sz="2400">
                <a:latin typeface="Arial" panose="020B0604020202020204" pitchFamily="34" charset="0"/>
                <a:ea typeface="ＭＳ Ｐゴシック" panose="020B0600070205080204" pitchFamily="34" charset="-128"/>
              </a:rPr>
              <a:t>… United States Environmental Protection Agency</a:t>
            </a:r>
            <a:r>
              <a:rPr lang="en-US" altLang="en-US" sz="1400">
                <a:latin typeface="Arial" panose="020B0604020202020204" pitchFamily="34" charset="0"/>
                <a:ea typeface="ＭＳ Ｐゴシック" panose="020B0600070205080204" pitchFamily="34" charset="-128"/>
              </a:rPr>
              <a:t>. </a:t>
            </a:r>
          </a:p>
          <a:p>
            <a:pPr eaLnBrk="1" hangingPunct="1">
              <a:lnSpc>
                <a:spcPct val="90000"/>
              </a:lnSpc>
              <a:buFont typeface="Wingdings" pitchFamily="2" charset="2"/>
              <a:buNone/>
            </a:pPr>
            <a:endParaRPr lang="en-US" altLang="en-US" sz="2800">
              <a:latin typeface="Arial" panose="020B0604020202020204" pitchFamily="34" charset="0"/>
              <a:ea typeface="ＭＳ Ｐゴシック" panose="020B0600070205080204" pitchFamily="34" charset="-128"/>
            </a:endParaRPr>
          </a:p>
          <a:p>
            <a:pPr eaLnBrk="1" hangingPunct="1">
              <a:lnSpc>
                <a:spcPct val="90000"/>
              </a:lnSpc>
            </a:pPr>
            <a:endParaRPr lang="en-US" altLang="en-US" sz="2800">
              <a:latin typeface="Arial" panose="020B0604020202020204" pitchFamily="34" charset="0"/>
              <a:ea typeface="ＭＳ Ｐゴシック" panose="020B0600070205080204" pitchFamily="34" charset="-128"/>
            </a:endParaRPr>
          </a:p>
          <a:p>
            <a:pPr eaLnBrk="1" hangingPunct="1">
              <a:lnSpc>
                <a:spcPct val="90000"/>
              </a:lnSpc>
            </a:pPr>
            <a:endParaRPr lang="en-US" altLang="en-US" sz="2800">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21063631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2">
            <a:extLst>
              <a:ext uri="{FF2B5EF4-FFF2-40B4-BE49-F238E27FC236}">
                <a16:creationId xmlns:a16="http://schemas.microsoft.com/office/drawing/2014/main" id="{D3A9C1A5-4EB5-C04A-823A-50F28E44AA29}"/>
              </a:ext>
            </a:extLst>
          </p:cNvPr>
          <p:cNvSpPr txBox="1">
            <a:spLocks noChangeArrowheads="1"/>
          </p:cNvSpPr>
          <p:nvPr/>
        </p:nvSpPr>
        <p:spPr bwMode="auto">
          <a:xfrm>
            <a:off x="0" y="0"/>
            <a:ext cx="91440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r>
              <a:rPr lang="en-US" altLang="en-US" sz="3600" b="1" dirty="0">
                <a:solidFill>
                  <a:schemeClr val="tx2"/>
                </a:solidFill>
                <a:latin typeface="Calibri" panose="020F0502020204030204" pitchFamily="34" charset="0"/>
                <a:cs typeface="Calibri" panose="020F0502020204030204" pitchFamily="34" charset="0"/>
              </a:rPr>
              <a:t>Cal </a:t>
            </a:r>
            <a:r>
              <a:rPr lang="en-US" altLang="en-US" sz="3600" b="1" dirty="0" err="1">
                <a:solidFill>
                  <a:schemeClr val="tx2"/>
                </a:solidFill>
                <a:latin typeface="Calibri" panose="020F0502020204030204" pitchFamily="34" charset="0"/>
                <a:cs typeface="Calibri" panose="020F0502020204030204" pitchFamily="34" charset="0"/>
              </a:rPr>
              <a:t>EnviroScreen</a:t>
            </a:r>
            <a:endParaRPr lang="en-US" altLang="en-US" sz="3600" b="1" dirty="0">
              <a:solidFill>
                <a:schemeClr val="tx2"/>
              </a:solidFill>
              <a:latin typeface="Calibri" panose="020F0502020204030204" pitchFamily="34" charset="0"/>
              <a:cs typeface="Calibri" panose="020F0502020204030204" pitchFamily="34" charset="0"/>
            </a:endParaRPr>
          </a:p>
        </p:txBody>
      </p:sp>
      <p:pic>
        <p:nvPicPr>
          <p:cNvPr id="39938" name="Picture 2" descr="Screen Shot 2016-07-25 at 1.54.04 PM.png">
            <a:extLst>
              <a:ext uri="{FF2B5EF4-FFF2-40B4-BE49-F238E27FC236}">
                <a16:creationId xmlns:a16="http://schemas.microsoft.com/office/drawing/2014/main" id="{55CA229C-A807-D548-8651-4F1D115ABB5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22238" y="1143000"/>
            <a:ext cx="899795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39" name="Rectangle 3">
            <a:extLst>
              <a:ext uri="{FF2B5EF4-FFF2-40B4-BE49-F238E27FC236}">
                <a16:creationId xmlns:a16="http://schemas.microsoft.com/office/drawing/2014/main" id="{B87B63CA-D69B-124B-9DC8-DFCF86661BB9}"/>
              </a:ext>
            </a:extLst>
          </p:cNvPr>
          <p:cNvSpPr>
            <a:spLocks noChangeArrowheads="1"/>
          </p:cNvSpPr>
          <p:nvPr/>
        </p:nvSpPr>
        <p:spPr bwMode="auto">
          <a:xfrm>
            <a:off x="2419536" y="6488668"/>
            <a:ext cx="670065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buFontTx/>
              <a:buNone/>
            </a:pPr>
            <a:r>
              <a:rPr lang="en-US" altLang="en-US" sz="1800" dirty="0"/>
              <a:t>http://</a:t>
            </a:r>
            <a:r>
              <a:rPr lang="en-US" altLang="en-US" sz="1800" dirty="0" err="1"/>
              <a:t>oehha.ca.gov</a:t>
            </a:r>
            <a:r>
              <a:rPr lang="en-US" altLang="en-US" sz="1800" dirty="0"/>
              <a:t>/</a:t>
            </a:r>
            <a:r>
              <a:rPr lang="en-US" altLang="en-US" sz="1800" dirty="0" err="1"/>
              <a:t>calenviroscreen</a:t>
            </a:r>
            <a:r>
              <a:rPr lang="en-US" altLang="en-US" sz="1800" dirty="0"/>
              <a:t>/report/calenviroscreen-version-20</a:t>
            </a:r>
          </a:p>
        </p:txBody>
      </p:sp>
    </p:spTree>
    <p:extLst>
      <p:ext uri="{BB962C8B-B14F-4D97-AF65-F5344CB8AC3E}">
        <p14:creationId xmlns:p14="http://schemas.microsoft.com/office/powerpoint/2010/main" val="29875551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C3643A8C-2DFA-BE4F-9149-AB3D3310E349}" type="slidenum">
              <a:rPr lang="en-US" smtClean="0"/>
              <a:pPr/>
              <a:t>6</a:t>
            </a:fld>
            <a:endParaRPr lang="en-US" dirty="0"/>
          </a:p>
        </p:txBody>
      </p:sp>
      <p:sp>
        <p:nvSpPr>
          <p:cNvPr id="5" name="Title 3"/>
          <p:cNvSpPr txBox="1">
            <a:spLocks/>
          </p:cNvSpPr>
          <p:nvPr/>
        </p:nvSpPr>
        <p:spPr bwMode="auto">
          <a:xfrm>
            <a:off x="76200" y="3084137"/>
            <a:ext cx="8991600" cy="563562"/>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3200" b="1" kern="1200">
                <a:solidFill>
                  <a:schemeClr val="tx1"/>
                </a:solidFill>
                <a:latin typeface="+mj-lt"/>
                <a:ea typeface="ＭＳ Ｐゴシック" pitchFamily="-111" charset="-128"/>
                <a:cs typeface="ＭＳ Ｐゴシック" pitchFamily="-111" charset="-128"/>
              </a:defRPr>
            </a:lvl1pPr>
            <a:lvl2pPr algn="ctr" rtl="0" eaLnBrk="1" fontAlgn="base" hangingPunct="1">
              <a:spcBef>
                <a:spcPct val="0"/>
              </a:spcBef>
              <a:spcAft>
                <a:spcPct val="0"/>
              </a:spcAft>
              <a:defRPr sz="4400" b="1">
                <a:solidFill>
                  <a:schemeClr val="tx1"/>
                </a:solidFill>
                <a:latin typeface="Calibri" pitchFamily="-111" charset="0"/>
                <a:ea typeface="ＭＳ Ｐゴシック" pitchFamily="-111" charset="-128"/>
                <a:cs typeface="ＭＳ Ｐゴシック" pitchFamily="-111" charset="-128"/>
              </a:defRPr>
            </a:lvl2pPr>
            <a:lvl3pPr algn="ctr" rtl="0" eaLnBrk="1" fontAlgn="base" hangingPunct="1">
              <a:spcBef>
                <a:spcPct val="0"/>
              </a:spcBef>
              <a:spcAft>
                <a:spcPct val="0"/>
              </a:spcAft>
              <a:defRPr sz="4400" b="1">
                <a:solidFill>
                  <a:schemeClr val="tx1"/>
                </a:solidFill>
                <a:latin typeface="Calibri" pitchFamily="-111" charset="0"/>
                <a:ea typeface="ＭＳ Ｐゴシック" pitchFamily="-111" charset="-128"/>
                <a:cs typeface="ＭＳ Ｐゴシック" pitchFamily="-111" charset="-128"/>
              </a:defRPr>
            </a:lvl3pPr>
            <a:lvl4pPr algn="ctr" rtl="0" eaLnBrk="1" fontAlgn="base" hangingPunct="1">
              <a:spcBef>
                <a:spcPct val="0"/>
              </a:spcBef>
              <a:spcAft>
                <a:spcPct val="0"/>
              </a:spcAft>
              <a:defRPr sz="4400" b="1">
                <a:solidFill>
                  <a:schemeClr val="tx1"/>
                </a:solidFill>
                <a:latin typeface="Calibri" pitchFamily="-111" charset="0"/>
                <a:ea typeface="ＭＳ Ｐゴシック" pitchFamily="-111" charset="-128"/>
                <a:cs typeface="ＭＳ Ｐゴシック" pitchFamily="-111" charset="-128"/>
              </a:defRPr>
            </a:lvl4pPr>
            <a:lvl5pPr algn="ctr" rtl="0" eaLnBrk="1" fontAlgn="base" hangingPunct="1">
              <a:spcBef>
                <a:spcPct val="0"/>
              </a:spcBef>
              <a:spcAft>
                <a:spcPct val="0"/>
              </a:spcAft>
              <a:defRPr sz="4400" b="1">
                <a:solidFill>
                  <a:schemeClr val="tx1"/>
                </a:solidFill>
                <a:latin typeface="Calibri" pitchFamily="-111" charset="0"/>
                <a:ea typeface="ＭＳ Ｐゴシック" pitchFamily="-111" charset="-128"/>
                <a:cs typeface="ＭＳ Ｐゴシック" pitchFamily="-111" charset="-128"/>
              </a:defRPr>
            </a:lvl5pPr>
            <a:lvl6pPr marL="457200" algn="ctr" rtl="0" eaLnBrk="1" fontAlgn="base" hangingPunct="1">
              <a:spcBef>
                <a:spcPct val="0"/>
              </a:spcBef>
              <a:spcAft>
                <a:spcPct val="0"/>
              </a:spcAft>
              <a:defRPr sz="4400" b="1">
                <a:solidFill>
                  <a:schemeClr val="tx1"/>
                </a:solidFill>
                <a:latin typeface="Calibri" pitchFamily="-111" charset="0"/>
                <a:ea typeface="ＭＳ Ｐゴシック" pitchFamily="-111" charset="-128"/>
                <a:cs typeface="ＭＳ Ｐゴシック" pitchFamily="-111" charset="-128"/>
              </a:defRPr>
            </a:lvl6pPr>
            <a:lvl7pPr marL="914400" algn="ctr" rtl="0" eaLnBrk="1" fontAlgn="base" hangingPunct="1">
              <a:spcBef>
                <a:spcPct val="0"/>
              </a:spcBef>
              <a:spcAft>
                <a:spcPct val="0"/>
              </a:spcAft>
              <a:defRPr sz="4400" b="1">
                <a:solidFill>
                  <a:schemeClr val="tx1"/>
                </a:solidFill>
                <a:latin typeface="Calibri" pitchFamily="-111" charset="0"/>
                <a:ea typeface="ＭＳ Ｐゴシック" pitchFamily="-111" charset="-128"/>
                <a:cs typeface="ＭＳ Ｐゴシック" pitchFamily="-111" charset="-128"/>
              </a:defRPr>
            </a:lvl7pPr>
            <a:lvl8pPr marL="1371600" algn="ctr" rtl="0" eaLnBrk="1" fontAlgn="base" hangingPunct="1">
              <a:spcBef>
                <a:spcPct val="0"/>
              </a:spcBef>
              <a:spcAft>
                <a:spcPct val="0"/>
              </a:spcAft>
              <a:defRPr sz="4400" b="1">
                <a:solidFill>
                  <a:schemeClr val="tx1"/>
                </a:solidFill>
                <a:latin typeface="Calibri" pitchFamily="-111" charset="0"/>
                <a:ea typeface="ＭＳ Ｐゴシック" pitchFamily="-111" charset="-128"/>
                <a:cs typeface="ＭＳ Ｐゴシック" pitchFamily="-111" charset="-128"/>
              </a:defRPr>
            </a:lvl8pPr>
            <a:lvl9pPr marL="1828800" algn="ctr" rtl="0" eaLnBrk="1" fontAlgn="base" hangingPunct="1">
              <a:spcBef>
                <a:spcPct val="0"/>
              </a:spcBef>
              <a:spcAft>
                <a:spcPct val="0"/>
              </a:spcAft>
              <a:defRPr sz="4400" b="1">
                <a:solidFill>
                  <a:schemeClr val="tx1"/>
                </a:solidFill>
                <a:latin typeface="Calibri" pitchFamily="-111" charset="0"/>
                <a:ea typeface="ＭＳ Ｐゴシック" pitchFamily="-111" charset="-128"/>
                <a:cs typeface="ＭＳ Ｐゴシック" pitchFamily="-111" charset="-128"/>
              </a:defRPr>
            </a:lvl9pPr>
          </a:lstStyle>
          <a:p>
            <a:pPr defTabSz="914400"/>
            <a:r>
              <a:rPr lang="en-US" dirty="0"/>
              <a:t>Environmental Justice: Are the impacts of pollution equally faced by different segments of society</a:t>
            </a:r>
          </a:p>
          <a:p>
            <a:pPr defTabSz="914400"/>
            <a:endParaRPr lang="en-US" dirty="0"/>
          </a:p>
          <a:p>
            <a:pPr defTabSz="914400"/>
            <a:r>
              <a:rPr lang="en-US" dirty="0"/>
              <a:t>(equally faced by which metrics?)</a:t>
            </a:r>
          </a:p>
          <a:p>
            <a:pPr defTabSz="914400"/>
            <a:endParaRPr lang="en-US" dirty="0"/>
          </a:p>
          <a:p>
            <a:pPr defTabSz="914400"/>
            <a:r>
              <a:rPr lang="en-US" dirty="0"/>
              <a:t>Our question:</a:t>
            </a:r>
          </a:p>
          <a:p>
            <a:pPr defTabSz="914400"/>
            <a:endParaRPr lang="en-US" dirty="0"/>
          </a:p>
          <a:p>
            <a:pPr defTabSz="914400"/>
            <a:r>
              <a:rPr lang="en-US" dirty="0"/>
              <a:t>Are the </a:t>
            </a:r>
            <a:r>
              <a:rPr lang="en-US" i="1" dirty="0"/>
              <a:t>benefits </a:t>
            </a:r>
            <a:r>
              <a:rPr lang="en-US" dirty="0"/>
              <a:t>of clean energy equally </a:t>
            </a:r>
            <a:r>
              <a:rPr lang="en-US" i="1" dirty="0"/>
              <a:t>shared</a:t>
            </a:r>
            <a:r>
              <a:rPr lang="en-US" dirty="0"/>
              <a:t> by different segments of society?</a:t>
            </a:r>
          </a:p>
          <a:p>
            <a:pPr defTabSz="914400"/>
            <a:endParaRPr lang="en-US" dirty="0"/>
          </a:p>
          <a:p>
            <a:pPr defTabSz="914400"/>
            <a:endParaRPr lang="en-US" dirty="0"/>
          </a:p>
          <a:p>
            <a:pPr defTabSz="914400"/>
            <a:endParaRPr lang="en-US" dirty="0"/>
          </a:p>
        </p:txBody>
      </p:sp>
      <p:sp>
        <p:nvSpPr>
          <p:cNvPr id="6" name="TextBox 5"/>
          <p:cNvSpPr txBox="1"/>
          <p:nvPr/>
        </p:nvSpPr>
        <p:spPr>
          <a:xfrm>
            <a:off x="1752600" y="4796135"/>
            <a:ext cx="966794" cy="461665"/>
          </a:xfrm>
          <a:prstGeom prst="rect">
            <a:avLst/>
          </a:prstGeom>
          <a:noFill/>
        </p:spPr>
        <p:txBody>
          <a:bodyPr wrap="none" rtlCol="0">
            <a:spAutoFit/>
          </a:bodyPr>
          <a:lstStyle/>
          <a:p>
            <a:r>
              <a:rPr lang="en-US" i="1" dirty="0">
                <a:solidFill>
                  <a:schemeClr val="bg1"/>
                </a:solidFill>
                <a:latin typeface="Calibri"/>
                <a:cs typeface="Calibri"/>
              </a:rPr>
              <a:t>Silicio</a:t>
            </a:r>
          </a:p>
        </p:txBody>
      </p:sp>
      <p:sp>
        <p:nvSpPr>
          <p:cNvPr id="2" name="TextBox 1">
            <a:extLst>
              <a:ext uri="{FF2B5EF4-FFF2-40B4-BE49-F238E27FC236}">
                <a16:creationId xmlns:a16="http://schemas.microsoft.com/office/drawing/2014/main" id="{A72600DB-18ED-904B-810F-1165E3000273}"/>
              </a:ext>
            </a:extLst>
          </p:cNvPr>
          <p:cNvSpPr txBox="1"/>
          <p:nvPr/>
        </p:nvSpPr>
        <p:spPr>
          <a:xfrm>
            <a:off x="6567055" y="3135086"/>
            <a:ext cx="184731" cy="461665"/>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21554420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C3643A8C-2DFA-BE4F-9149-AB3D3310E349}" type="slidenum">
              <a:rPr lang="en-US" smtClean="0"/>
              <a:pPr/>
              <a:t>7</a:t>
            </a:fld>
            <a:endParaRPr lang="en-US" dirty="0"/>
          </a:p>
        </p:txBody>
      </p:sp>
      <p:sp>
        <p:nvSpPr>
          <p:cNvPr id="5" name="Title 3"/>
          <p:cNvSpPr txBox="1">
            <a:spLocks/>
          </p:cNvSpPr>
          <p:nvPr/>
        </p:nvSpPr>
        <p:spPr bwMode="auto">
          <a:xfrm>
            <a:off x="76200" y="198438"/>
            <a:ext cx="8991600" cy="563562"/>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3200" b="1" kern="1200">
                <a:solidFill>
                  <a:schemeClr val="tx1"/>
                </a:solidFill>
                <a:latin typeface="+mj-lt"/>
                <a:ea typeface="ＭＳ Ｐゴシック" pitchFamily="-111" charset="-128"/>
                <a:cs typeface="ＭＳ Ｐゴシック" pitchFamily="-111" charset="-128"/>
              </a:defRPr>
            </a:lvl1pPr>
            <a:lvl2pPr algn="ctr" rtl="0" eaLnBrk="1" fontAlgn="base" hangingPunct="1">
              <a:spcBef>
                <a:spcPct val="0"/>
              </a:spcBef>
              <a:spcAft>
                <a:spcPct val="0"/>
              </a:spcAft>
              <a:defRPr sz="4400" b="1">
                <a:solidFill>
                  <a:schemeClr val="tx1"/>
                </a:solidFill>
                <a:latin typeface="Calibri" pitchFamily="-111" charset="0"/>
                <a:ea typeface="ＭＳ Ｐゴシック" pitchFamily="-111" charset="-128"/>
                <a:cs typeface="ＭＳ Ｐゴシック" pitchFamily="-111" charset="-128"/>
              </a:defRPr>
            </a:lvl2pPr>
            <a:lvl3pPr algn="ctr" rtl="0" eaLnBrk="1" fontAlgn="base" hangingPunct="1">
              <a:spcBef>
                <a:spcPct val="0"/>
              </a:spcBef>
              <a:spcAft>
                <a:spcPct val="0"/>
              </a:spcAft>
              <a:defRPr sz="4400" b="1">
                <a:solidFill>
                  <a:schemeClr val="tx1"/>
                </a:solidFill>
                <a:latin typeface="Calibri" pitchFamily="-111" charset="0"/>
                <a:ea typeface="ＭＳ Ｐゴシック" pitchFamily="-111" charset="-128"/>
                <a:cs typeface="ＭＳ Ｐゴシック" pitchFamily="-111" charset="-128"/>
              </a:defRPr>
            </a:lvl3pPr>
            <a:lvl4pPr algn="ctr" rtl="0" eaLnBrk="1" fontAlgn="base" hangingPunct="1">
              <a:spcBef>
                <a:spcPct val="0"/>
              </a:spcBef>
              <a:spcAft>
                <a:spcPct val="0"/>
              </a:spcAft>
              <a:defRPr sz="4400" b="1">
                <a:solidFill>
                  <a:schemeClr val="tx1"/>
                </a:solidFill>
                <a:latin typeface="Calibri" pitchFamily="-111" charset="0"/>
                <a:ea typeface="ＭＳ Ｐゴシック" pitchFamily="-111" charset="-128"/>
                <a:cs typeface="ＭＳ Ｐゴシック" pitchFamily="-111" charset="-128"/>
              </a:defRPr>
            </a:lvl4pPr>
            <a:lvl5pPr algn="ctr" rtl="0" eaLnBrk="1" fontAlgn="base" hangingPunct="1">
              <a:spcBef>
                <a:spcPct val="0"/>
              </a:spcBef>
              <a:spcAft>
                <a:spcPct val="0"/>
              </a:spcAft>
              <a:defRPr sz="4400" b="1">
                <a:solidFill>
                  <a:schemeClr val="tx1"/>
                </a:solidFill>
                <a:latin typeface="Calibri" pitchFamily="-111" charset="0"/>
                <a:ea typeface="ＭＳ Ｐゴシック" pitchFamily="-111" charset="-128"/>
                <a:cs typeface="ＭＳ Ｐゴシック" pitchFamily="-111" charset="-128"/>
              </a:defRPr>
            </a:lvl5pPr>
            <a:lvl6pPr marL="457200" algn="ctr" rtl="0" eaLnBrk="1" fontAlgn="base" hangingPunct="1">
              <a:spcBef>
                <a:spcPct val="0"/>
              </a:spcBef>
              <a:spcAft>
                <a:spcPct val="0"/>
              </a:spcAft>
              <a:defRPr sz="4400" b="1">
                <a:solidFill>
                  <a:schemeClr val="tx1"/>
                </a:solidFill>
                <a:latin typeface="Calibri" pitchFamily="-111" charset="0"/>
                <a:ea typeface="ＭＳ Ｐゴシック" pitchFamily="-111" charset="-128"/>
                <a:cs typeface="ＭＳ Ｐゴシック" pitchFamily="-111" charset="-128"/>
              </a:defRPr>
            </a:lvl6pPr>
            <a:lvl7pPr marL="914400" algn="ctr" rtl="0" eaLnBrk="1" fontAlgn="base" hangingPunct="1">
              <a:spcBef>
                <a:spcPct val="0"/>
              </a:spcBef>
              <a:spcAft>
                <a:spcPct val="0"/>
              </a:spcAft>
              <a:defRPr sz="4400" b="1">
                <a:solidFill>
                  <a:schemeClr val="tx1"/>
                </a:solidFill>
                <a:latin typeface="Calibri" pitchFamily="-111" charset="0"/>
                <a:ea typeface="ＭＳ Ｐゴシック" pitchFamily="-111" charset="-128"/>
                <a:cs typeface="ＭＳ Ｐゴシック" pitchFamily="-111" charset="-128"/>
              </a:defRPr>
            </a:lvl7pPr>
            <a:lvl8pPr marL="1371600" algn="ctr" rtl="0" eaLnBrk="1" fontAlgn="base" hangingPunct="1">
              <a:spcBef>
                <a:spcPct val="0"/>
              </a:spcBef>
              <a:spcAft>
                <a:spcPct val="0"/>
              </a:spcAft>
              <a:defRPr sz="4400" b="1">
                <a:solidFill>
                  <a:schemeClr val="tx1"/>
                </a:solidFill>
                <a:latin typeface="Calibri" pitchFamily="-111" charset="0"/>
                <a:ea typeface="ＭＳ Ｐゴシック" pitchFamily="-111" charset="-128"/>
                <a:cs typeface="ＭＳ Ｐゴシック" pitchFamily="-111" charset="-128"/>
              </a:defRPr>
            </a:lvl8pPr>
            <a:lvl9pPr marL="1828800" algn="ctr" rtl="0" eaLnBrk="1" fontAlgn="base" hangingPunct="1">
              <a:spcBef>
                <a:spcPct val="0"/>
              </a:spcBef>
              <a:spcAft>
                <a:spcPct val="0"/>
              </a:spcAft>
              <a:defRPr sz="4400" b="1">
                <a:solidFill>
                  <a:schemeClr val="tx1"/>
                </a:solidFill>
                <a:latin typeface="Calibri" pitchFamily="-111" charset="0"/>
                <a:ea typeface="ＭＳ Ｐゴシック" pitchFamily="-111" charset="-128"/>
                <a:cs typeface="ＭＳ Ｐゴシック" pitchFamily="-111" charset="-128"/>
              </a:defRPr>
            </a:lvl9pPr>
          </a:lstStyle>
          <a:p>
            <a:pPr defTabSz="914400"/>
            <a:r>
              <a:rPr lang="en-US" dirty="0"/>
              <a:t>Solar PV’s global market composition</a:t>
            </a:r>
          </a:p>
        </p:txBody>
      </p:sp>
      <p:sp>
        <p:nvSpPr>
          <p:cNvPr id="6" name="TextBox 5"/>
          <p:cNvSpPr txBox="1"/>
          <p:nvPr/>
        </p:nvSpPr>
        <p:spPr>
          <a:xfrm>
            <a:off x="1752600" y="4796135"/>
            <a:ext cx="966794" cy="461665"/>
          </a:xfrm>
          <a:prstGeom prst="rect">
            <a:avLst/>
          </a:prstGeom>
          <a:noFill/>
        </p:spPr>
        <p:txBody>
          <a:bodyPr wrap="none" rtlCol="0">
            <a:spAutoFit/>
          </a:bodyPr>
          <a:lstStyle/>
          <a:p>
            <a:r>
              <a:rPr lang="en-US" i="1" dirty="0">
                <a:solidFill>
                  <a:schemeClr val="bg1"/>
                </a:solidFill>
                <a:latin typeface="Calibri"/>
                <a:cs typeface="Calibri"/>
              </a:rPr>
              <a:t>Silicio</a:t>
            </a:r>
          </a:p>
        </p:txBody>
      </p:sp>
      <p:sp>
        <p:nvSpPr>
          <p:cNvPr id="15" name="TextBox 14"/>
          <p:cNvSpPr txBox="1"/>
          <p:nvPr/>
        </p:nvSpPr>
        <p:spPr>
          <a:xfrm>
            <a:off x="1752600" y="6412468"/>
            <a:ext cx="5257800" cy="369332"/>
          </a:xfrm>
          <a:prstGeom prst="rect">
            <a:avLst/>
          </a:prstGeom>
          <a:noFill/>
        </p:spPr>
        <p:txBody>
          <a:bodyPr wrap="square" rtlCol="0">
            <a:spAutoFit/>
          </a:bodyPr>
          <a:lstStyle/>
          <a:p>
            <a:r>
              <a:rPr lang="en-US" sz="900" dirty="0">
                <a:latin typeface="Calibri"/>
                <a:cs typeface="Calibri"/>
              </a:rPr>
              <a:t>A. </a:t>
            </a:r>
            <a:r>
              <a:rPr lang="en-US" sz="900" dirty="0" err="1">
                <a:latin typeface="Calibri"/>
                <a:cs typeface="Calibri"/>
              </a:rPr>
              <a:t>Feltrin</a:t>
            </a:r>
            <a:r>
              <a:rPr lang="en-US" sz="900" dirty="0">
                <a:latin typeface="Calibri"/>
                <a:cs typeface="Calibri"/>
              </a:rPr>
              <a:t> and A. </a:t>
            </a:r>
            <a:r>
              <a:rPr lang="en-US" sz="900" dirty="0" err="1">
                <a:latin typeface="Calibri"/>
                <a:cs typeface="Calibri"/>
              </a:rPr>
              <a:t>Freundlich</a:t>
            </a:r>
            <a:r>
              <a:rPr lang="en-US" sz="900" dirty="0">
                <a:latin typeface="Calibri"/>
                <a:cs typeface="Calibri"/>
              </a:rPr>
              <a:t>. “Material Challenges for Terawatt Level Deployment of Photovoltaics.” 4</a:t>
            </a:r>
            <a:r>
              <a:rPr lang="en-US" sz="900" baseline="30000" dirty="0">
                <a:latin typeface="Calibri"/>
                <a:cs typeface="Calibri"/>
              </a:rPr>
              <a:t>th</a:t>
            </a:r>
            <a:r>
              <a:rPr lang="en-US" sz="900" dirty="0">
                <a:latin typeface="Calibri"/>
                <a:cs typeface="Calibri"/>
              </a:rPr>
              <a:t> World Conference on Photovoltaic Energy Conversion 2016; Hawaii, pg. 2469.</a:t>
            </a:r>
          </a:p>
        </p:txBody>
      </p:sp>
      <p:sp>
        <p:nvSpPr>
          <p:cNvPr id="16" name="TextBox 15"/>
          <p:cNvSpPr txBox="1"/>
          <p:nvPr/>
        </p:nvSpPr>
        <p:spPr>
          <a:xfrm>
            <a:off x="1752600" y="6172200"/>
            <a:ext cx="6774570" cy="230832"/>
          </a:xfrm>
          <a:prstGeom prst="rect">
            <a:avLst/>
          </a:prstGeom>
          <a:noFill/>
        </p:spPr>
        <p:txBody>
          <a:bodyPr wrap="square" rtlCol="0">
            <a:spAutoFit/>
          </a:bodyPr>
          <a:lstStyle/>
          <a:p>
            <a:r>
              <a:rPr lang="en-US" sz="900" dirty="0">
                <a:latin typeface="Calibri"/>
                <a:cs typeface="Calibri"/>
              </a:rPr>
              <a:t>Image </a:t>
            </a:r>
            <a:r>
              <a:rPr lang="en-US" sz="900" dirty="0" err="1">
                <a:latin typeface="Calibri"/>
                <a:cs typeface="Calibri"/>
              </a:rPr>
              <a:t>Fraunhofer</a:t>
            </a:r>
            <a:r>
              <a:rPr lang="en-US" sz="900" dirty="0">
                <a:latin typeface="Calibri"/>
                <a:cs typeface="Calibri"/>
              </a:rPr>
              <a:t> Institute</a:t>
            </a:r>
          </a:p>
        </p:txBody>
      </p:sp>
      <p:grpSp>
        <p:nvGrpSpPr>
          <p:cNvPr id="17" name="Group 16">
            <a:extLst>
              <a:ext uri="{FF2B5EF4-FFF2-40B4-BE49-F238E27FC236}">
                <a16:creationId xmlns:a16="http://schemas.microsoft.com/office/drawing/2014/main" id="{7954D662-CBB2-0547-9C6E-2272A0DF6321}"/>
              </a:ext>
            </a:extLst>
          </p:cNvPr>
          <p:cNvGrpSpPr/>
          <p:nvPr/>
        </p:nvGrpSpPr>
        <p:grpSpPr>
          <a:xfrm>
            <a:off x="685800" y="1447800"/>
            <a:ext cx="8141244" cy="3993602"/>
            <a:chOff x="926556" y="1479846"/>
            <a:chExt cx="8141244" cy="3993602"/>
          </a:xfrm>
        </p:grpSpPr>
        <p:pic>
          <p:nvPicPr>
            <p:cNvPr id="18" name="Picture 17">
              <a:extLst>
                <a:ext uri="{FF2B5EF4-FFF2-40B4-BE49-F238E27FC236}">
                  <a16:creationId xmlns:a16="http://schemas.microsoft.com/office/drawing/2014/main" id="{DBBE1B83-5BA9-A045-BCE7-862B07F4352A}"/>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926556" y="1870690"/>
              <a:ext cx="8141244" cy="3602758"/>
            </a:xfrm>
            <a:prstGeom prst="rect">
              <a:avLst/>
            </a:prstGeom>
          </p:spPr>
        </p:pic>
        <p:sp>
          <p:nvSpPr>
            <p:cNvPr id="19" name="TextBox 18">
              <a:extLst>
                <a:ext uri="{FF2B5EF4-FFF2-40B4-BE49-F238E27FC236}">
                  <a16:creationId xmlns:a16="http://schemas.microsoft.com/office/drawing/2014/main" id="{B0A82946-CD46-0040-B027-25F38C98A0B9}"/>
                </a:ext>
              </a:extLst>
            </p:cNvPr>
            <p:cNvSpPr txBox="1"/>
            <p:nvPr/>
          </p:nvSpPr>
          <p:spPr>
            <a:xfrm>
              <a:off x="2565681" y="1479846"/>
              <a:ext cx="3756156" cy="461665"/>
            </a:xfrm>
            <a:prstGeom prst="rect">
              <a:avLst/>
            </a:prstGeom>
            <a:noFill/>
          </p:spPr>
          <p:txBody>
            <a:bodyPr wrap="none" rtlCol="0">
              <a:spAutoFit/>
            </a:bodyPr>
            <a:lstStyle/>
            <a:p>
              <a:r>
                <a:rPr lang="en-US" b="1" dirty="0"/>
                <a:t>57 GW produced in 2015</a:t>
              </a:r>
            </a:p>
          </p:txBody>
        </p:sp>
      </p:grpSp>
    </p:spTree>
    <p:extLst>
      <p:ext uri="{BB962C8B-B14F-4D97-AF65-F5344CB8AC3E}">
        <p14:creationId xmlns:p14="http://schemas.microsoft.com/office/powerpoint/2010/main" val="2733545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C3643A8C-2DFA-BE4F-9149-AB3D3310E349}" type="slidenum">
              <a:rPr lang="en-US" smtClean="0"/>
              <a:pPr/>
              <a:t>8</a:t>
            </a:fld>
            <a:endParaRPr lang="en-US" dirty="0"/>
          </a:p>
        </p:txBody>
      </p:sp>
      <p:sp>
        <p:nvSpPr>
          <p:cNvPr id="5" name="Title 3"/>
          <p:cNvSpPr txBox="1">
            <a:spLocks/>
          </p:cNvSpPr>
          <p:nvPr/>
        </p:nvSpPr>
        <p:spPr bwMode="auto">
          <a:xfrm>
            <a:off x="76200" y="198438"/>
            <a:ext cx="8991600" cy="563562"/>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3200" b="1" kern="1200">
                <a:solidFill>
                  <a:schemeClr val="tx1"/>
                </a:solidFill>
                <a:latin typeface="+mj-lt"/>
                <a:ea typeface="ＭＳ Ｐゴシック" pitchFamily="-111" charset="-128"/>
                <a:cs typeface="ＭＳ Ｐゴシック" pitchFamily="-111" charset="-128"/>
              </a:defRPr>
            </a:lvl1pPr>
            <a:lvl2pPr algn="ctr" rtl="0" eaLnBrk="1" fontAlgn="base" hangingPunct="1">
              <a:spcBef>
                <a:spcPct val="0"/>
              </a:spcBef>
              <a:spcAft>
                <a:spcPct val="0"/>
              </a:spcAft>
              <a:defRPr sz="4400" b="1">
                <a:solidFill>
                  <a:schemeClr val="tx1"/>
                </a:solidFill>
                <a:latin typeface="Calibri" pitchFamily="-111" charset="0"/>
                <a:ea typeface="ＭＳ Ｐゴシック" pitchFamily="-111" charset="-128"/>
                <a:cs typeface="ＭＳ Ｐゴシック" pitchFamily="-111" charset="-128"/>
              </a:defRPr>
            </a:lvl2pPr>
            <a:lvl3pPr algn="ctr" rtl="0" eaLnBrk="1" fontAlgn="base" hangingPunct="1">
              <a:spcBef>
                <a:spcPct val="0"/>
              </a:spcBef>
              <a:spcAft>
                <a:spcPct val="0"/>
              </a:spcAft>
              <a:defRPr sz="4400" b="1">
                <a:solidFill>
                  <a:schemeClr val="tx1"/>
                </a:solidFill>
                <a:latin typeface="Calibri" pitchFamily="-111" charset="0"/>
                <a:ea typeface="ＭＳ Ｐゴシック" pitchFamily="-111" charset="-128"/>
                <a:cs typeface="ＭＳ Ｐゴシック" pitchFamily="-111" charset="-128"/>
              </a:defRPr>
            </a:lvl3pPr>
            <a:lvl4pPr algn="ctr" rtl="0" eaLnBrk="1" fontAlgn="base" hangingPunct="1">
              <a:spcBef>
                <a:spcPct val="0"/>
              </a:spcBef>
              <a:spcAft>
                <a:spcPct val="0"/>
              </a:spcAft>
              <a:defRPr sz="4400" b="1">
                <a:solidFill>
                  <a:schemeClr val="tx1"/>
                </a:solidFill>
                <a:latin typeface="Calibri" pitchFamily="-111" charset="0"/>
                <a:ea typeface="ＭＳ Ｐゴシック" pitchFamily="-111" charset="-128"/>
                <a:cs typeface="ＭＳ Ｐゴシック" pitchFamily="-111" charset="-128"/>
              </a:defRPr>
            </a:lvl4pPr>
            <a:lvl5pPr algn="ctr" rtl="0" eaLnBrk="1" fontAlgn="base" hangingPunct="1">
              <a:spcBef>
                <a:spcPct val="0"/>
              </a:spcBef>
              <a:spcAft>
                <a:spcPct val="0"/>
              </a:spcAft>
              <a:defRPr sz="4400" b="1">
                <a:solidFill>
                  <a:schemeClr val="tx1"/>
                </a:solidFill>
                <a:latin typeface="Calibri" pitchFamily="-111" charset="0"/>
                <a:ea typeface="ＭＳ Ｐゴシック" pitchFamily="-111" charset="-128"/>
                <a:cs typeface="ＭＳ Ｐゴシック" pitchFamily="-111" charset="-128"/>
              </a:defRPr>
            </a:lvl5pPr>
            <a:lvl6pPr marL="457200" algn="ctr" rtl="0" eaLnBrk="1" fontAlgn="base" hangingPunct="1">
              <a:spcBef>
                <a:spcPct val="0"/>
              </a:spcBef>
              <a:spcAft>
                <a:spcPct val="0"/>
              </a:spcAft>
              <a:defRPr sz="4400" b="1">
                <a:solidFill>
                  <a:schemeClr val="tx1"/>
                </a:solidFill>
                <a:latin typeface="Calibri" pitchFamily="-111" charset="0"/>
                <a:ea typeface="ＭＳ Ｐゴシック" pitchFamily="-111" charset="-128"/>
                <a:cs typeface="ＭＳ Ｐゴシック" pitchFamily="-111" charset="-128"/>
              </a:defRPr>
            </a:lvl6pPr>
            <a:lvl7pPr marL="914400" algn="ctr" rtl="0" eaLnBrk="1" fontAlgn="base" hangingPunct="1">
              <a:spcBef>
                <a:spcPct val="0"/>
              </a:spcBef>
              <a:spcAft>
                <a:spcPct val="0"/>
              </a:spcAft>
              <a:defRPr sz="4400" b="1">
                <a:solidFill>
                  <a:schemeClr val="tx1"/>
                </a:solidFill>
                <a:latin typeface="Calibri" pitchFamily="-111" charset="0"/>
                <a:ea typeface="ＭＳ Ｐゴシック" pitchFamily="-111" charset="-128"/>
                <a:cs typeface="ＭＳ Ｐゴシック" pitchFamily="-111" charset="-128"/>
              </a:defRPr>
            </a:lvl7pPr>
            <a:lvl8pPr marL="1371600" algn="ctr" rtl="0" eaLnBrk="1" fontAlgn="base" hangingPunct="1">
              <a:spcBef>
                <a:spcPct val="0"/>
              </a:spcBef>
              <a:spcAft>
                <a:spcPct val="0"/>
              </a:spcAft>
              <a:defRPr sz="4400" b="1">
                <a:solidFill>
                  <a:schemeClr val="tx1"/>
                </a:solidFill>
                <a:latin typeface="Calibri" pitchFamily="-111" charset="0"/>
                <a:ea typeface="ＭＳ Ｐゴシック" pitchFamily="-111" charset="-128"/>
                <a:cs typeface="ＭＳ Ｐゴシック" pitchFamily="-111" charset="-128"/>
              </a:defRPr>
            </a:lvl8pPr>
            <a:lvl9pPr marL="1828800" algn="ctr" rtl="0" eaLnBrk="1" fontAlgn="base" hangingPunct="1">
              <a:spcBef>
                <a:spcPct val="0"/>
              </a:spcBef>
              <a:spcAft>
                <a:spcPct val="0"/>
              </a:spcAft>
              <a:defRPr sz="4400" b="1">
                <a:solidFill>
                  <a:schemeClr val="tx1"/>
                </a:solidFill>
                <a:latin typeface="Calibri" pitchFamily="-111" charset="0"/>
                <a:ea typeface="ＭＳ Ｐゴシック" pitchFamily="-111" charset="-128"/>
                <a:cs typeface="ＭＳ Ｐゴシック" pitchFamily="-111" charset="-128"/>
              </a:defRPr>
            </a:lvl9pPr>
          </a:lstStyle>
          <a:p>
            <a:pPr defTabSz="914400"/>
            <a:r>
              <a:rPr lang="en-US" dirty="0"/>
              <a:t>Solar PV’s global market composition</a:t>
            </a:r>
          </a:p>
        </p:txBody>
      </p:sp>
      <p:sp>
        <p:nvSpPr>
          <p:cNvPr id="6" name="TextBox 5"/>
          <p:cNvSpPr txBox="1"/>
          <p:nvPr/>
        </p:nvSpPr>
        <p:spPr>
          <a:xfrm>
            <a:off x="1752600" y="4796135"/>
            <a:ext cx="966794" cy="461665"/>
          </a:xfrm>
          <a:prstGeom prst="rect">
            <a:avLst/>
          </a:prstGeom>
          <a:noFill/>
        </p:spPr>
        <p:txBody>
          <a:bodyPr wrap="none" rtlCol="0">
            <a:spAutoFit/>
          </a:bodyPr>
          <a:lstStyle/>
          <a:p>
            <a:r>
              <a:rPr lang="en-US" i="1" dirty="0">
                <a:solidFill>
                  <a:schemeClr val="bg1"/>
                </a:solidFill>
                <a:latin typeface="Calibri"/>
                <a:cs typeface="Calibri"/>
              </a:rPr>
              <a:t>Silicio</a:t>
            </a:r>
          </a:p>
        </p:txBody>
      </p:sp>
      <p:sp>
        <p:nvSpPr>
          <p:cNvPr id="7" name="Content Placeholder 1"/>
          <p:cNvSpPr txBox="1">
            <a:spLocks/>
          </p:cNvSpPr>
          <p:nvPr/>
        </p:nvSpPr>
        <p:spPr bwMode="auto">
          <a:xfrm>
            <a:off x="5257800" y="685800"/>
            <a:ext cx="3962400" cy="838200"/>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marL="342900" indent="-342900" algn="l" rtl="0" eaLnBrk="1" fontAlgn="base" hangingPunct="1">
              <a:spcBef>
                <a:spcPts val="576"/>
              </a:spcBef>
              <a:spcAft>
                <a:spcPct val="0"/>
              </a:spcAft>
              <a:buFont typeface="Wingdings" charset="2"/>
              <a:buChar char="§"/>
              <a:defRPr sz="2400" kern="1200">
                <a:solidFill>
                  <a:schemeClr val="tx1"/>
                </a:solidFill>
                <a:latin typeface="+mn-lt"/>
                <a:ea typeface="ＭＳ Ｐゴシック" pitchFamily="-111" charset="-128"/>
                <a:cs typeface="ＭＳ Ｐゴシック" pitchFamily="-111" charset="-128"/>
              </a:defRPr>
            </a:lvl1pPr>
            <a:lvl2pPr marL="742950" indent="-285750" algn="l" rtl="0" eaLnBrk="1" fontAlgn="base" hangingPunct="1">
              <a:spcBef>
                <a:spcPts val="576"/>
              </a:spcBef>
              <a:spcAft>
                <a:spcPct val="0"/>
              </a:spcAft>
              <a:buFont typeface="Wingdings" charset="2"/>
              <a:buChar char="§"/>
              <a:defRPr sz="2000" kern="1200">
                <a:solidFill>
                  <a:schemeClr val="tx1"/>
                </a:solidFill>
                <a:latin typeface="+mn-lt"/>
                <a:ea typeface="ＭＳ Ｐゴシック" pitchFamily="-111" charset="-128"/>
                <a:cs typeface="+mn-cs"/>
              </a:defRPr>
            </a:lvl2pPr>
            <a:lvl3pPr marL="1143000" indent="-228600" algn="l" rtl="0" eaLnBrk="1" fontAlgn="base" hangingPunct="1">
              <a:spcBef>
                <a:spcPts val="576"/>
              </a:spcBef>
              <a:spcAft>
                <a:spcPct val="0"/>
              </a:spcAft>
              <a:buFont typeface="Wingdings" charset="2"/>
              <a:buChar char="§"/>
              <a:defRPr sz="1800" kern="1200">
                <a:solidFill>
                  <a:schemeClr val="tx1"/>
                </a:solidFill>
                <a:latin typeface="+mn-lt"/>
                <a:ea typeface="ＭＳ Ｐゴシック" pitchFamily="-111" charset="-128"/>
                <a:cs typeface="+mn-cs"/>
              </a:defRPr>
            </a:lvl3pPr>
            <a:lvl4pPr marL="1600200" indent="-228600" algn="l" rtl="0" eaLnBrk="1" fontAlgn="base" hangingPunct="1">
              <a:spcBef>
                <a:spcPts val="576"/>
              </a:spcBef>
              <a:spcAft>
                <a:spcPct val="0"/>
              </a:spcAft>
              <a:buFont typeface="Wingdings" charset="2"/>
              <a:buChar char="§"/>
              <a:defRPr sz="1600" kern="1200">
                <a:solidFill>
                  <a:schemeClr val="tx1"/>
                </a:solidFill>
                <a:latin typeface="+mn-lt"/>
                <a:ea typeface="ＭＳ Ｐゴシック" pitchFamily="-111" charset="-128"/>
                <a:cs typeface="+mn-cs"/>
              </a:defRPr>
            </a:lvl4pPr>
            <a:lvl5pPr marL="2057400" indent="-228600" algn="l" rtl="0" eaLnBrk="1" fontAlgn="base" hangingPunct="1">
              <a:spcBef>
                <a:spcPts val="576"/>
              </a:spcBef>
              <a:spcAft>
                <a:spcPct val="0"/>
              </a:spcAft>
              <a:buFont typeface="Wingdings" charset="2"/>
              <a:buChar char="§"/>
              <a:defRPr sz="1600" kern="1200">
                <a:solidFill>
                  <a:schemeClr val="tx1"/>
                </a:solidFill>
                <a:latin typeface="+mn-lt"/>
                <a:ea typeface="ＭＳ Ｐゴシック" pitchFamily="-111" charset="-128"/>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914400">
              <a:buFont typeface="Wingdings" charset="2"/>
              <a:buNone/>
            </a:pPr>
            <a:r>
              <a:rPr lang="en-US" b="1" u="sng" dirty="0"/>
              <a:t>Material options for TW-scale solar PV</a:t>
            </a:r>
          </a:p>
        </p:txBody>
      </p:sp>
      <p:sp>
        <p:nvSpPr>
          <p:cNvPr id="8" name="TextBox 7"/>
          <p:cNvSpPr txBox="1"/>
          <p:nvPr/>
        </p:nvSpPr>
        <p:spPr>
          <a:xfrm>
            <a:off x="5118100" y="1752600"/>
            <a:ext cx="3962400" cy="3334246"/>
          </a:xfrm>
          <a:prstGeom prst="rect">
            <a:avLst/>
          </a:prstGeom>
          <a:noFill/>
        </p:spPr>
        <p:txBody>
          <a:bodyPr wrap="square" rtlCol="0">
            <a:spAutoFit/>
          </a:bodyPr>
          <a:lstStyle/>
          <a:p>
            <a:pPr lvl="1" algn="ctr"/>
            <a:r>
              <a:rPr lang="en-US" b="1" dirty="0">
                <a:latin typeface="Calibri"/>
                <a:cs typeface="Calibri"/>
              </a:rPr>
              <a:t>Thin films</a:t>
            </a:r>
            <a:r>
              <a:rPr lang="en-US" dirty="0">
                <a:latin typeface="Calibri"/>
                <a:cs typeface="Calibri"/>
              </a:rPr>
              <a:t>: </a:t>
            </a:r>
          </a:p>
          <a:p>
            <a:pPr lvl="1" algn="ctr"/>
            <a:r>
              <a:rPr lang="en-US" u="sng" dirty="0">
                <a:latin typeface="Calibri"/>
                <a:cs typeface="Calibri"/>
              </a:rPr>
              <a:t>CIGS</a:t>
            </a:r>
            <a:r>
              <a:rPr lang="en-US" dirty="0">
                <a:latin typeface="Calibri"/>
                <a:cs typeface="Calibri"/>
              </a:rPr>
              <a:t>, </a:t>
            </a:r>
            <a:r>
              <a:rPr lang="en-US" u="sng" dirty="0" err="1">
                <a:latin typeface="Calibri"/>
                <a:cs typeface="Calibri"/>
              </a:rPr>
              <a:t>CdTe</a:t>
            </a:r>
            <a:r>
              <a:rPr lang="en-US" dirty="0">
                <a:latin typeface="Calibri"/>
                <a:cs typeface="Calibri"/>
              </a:rPr>
              <a:t> </a:t>
            </a:r>
            <a:r>
              <a:rPr lang="en-US" dirty="0">
                <a:latin typeface="Calibri"/>
                <a:cs typeface="Calibri"/>
                <a:sym typeface="Wingdings"/>
              </a:rPr>
              <a:t> Restricted by quantity and toxicity</a:t>
            </a:r>
            <a:endParaRPr lang="en-US" dirty="0">
              <a:latin typeface="Calibri"/>
              <a:cs typeface="Calibri"/>
            </a:endParaRPr>
          </a:p>
          <a:p>
            <a:pPr lvl="2" algn="ctr"/>
            <a:r>
              <a:rPr lang="en-US" sz="2000" dirty="0" err="1">
                <a:latin typeface="Calibri"/>
                <a:cs typeface="Calibri"/>
              </a:rPr>
              <a:t>Te</a:t>
            </a:r>
            <a:r>
              <a:rPr lang="en-US" sz="2000" dirty="0">
                <a:latin typeface="Calibri"/>
                <a:cs typeface="Calibri"/>
              </a:rPr>
              <a:t> – </a:t>
            </a:r>
            <a:r>
              <a:rPr lang="en-US" sz="2000" dirty="0" err="1">
                <a:latin typeface="Calibri"/>
                <a:cs typeface="Calibri"/>
              </a:rPr>
              <a:t>CdTe</a:t>
            </a:r>
            <a:r>
              <a:rPr lang="en-US" sz="2000" dirty="0">
                <a:latin typeface="Calibri"/>
                <a:cs typeface="Calibri"/>
              </a:rPr>
              <a:t>: 0.02 </a:t>
            </a:r>
            <a:r>
              <a:rPr lang="en-US" sz="2000" dirty="0" err="1">
                <a:latin typeface="Calibri"/>
                <a:cs typeface="Calibri"/>
              </a:rPr>
              <a:t>TW</a:t>
            </a:r>
            <a:r>
              <a:rPr lang="en-US" sz="2000" baseline="-25000" dirty="0" err="1">
                <a:latin typeface="Calibri"/>
                <a:cs typeface="Calibri"/>
              </a:rPr>
              <a:t>ave</a:t>
            </a:r>
            <a:r>
              <a:rPr lang="en-US" sz="2000" baseline="-25000" dirty="0">
                <a:latin typeface="Calibri"/>
                <a:cs typeface="Calibri"/>
              </a:rPr>
              <a:t>  </a:t>
            </a:r>
            <a:r>
              <a:rPr lang="en-US" sz="2000" baseline="30000" dirty="0">
                <a:latin typeface="Calibri"/>
                <a:cs typeface="Calibri"/>
              </a:rPr>
              <a:t>[1]</a:t>
            </a:r>
          </a:p>
          <a:p>
            <a:pPr lvl="2" algn="ctr"/>
            <a:r>
              <a:rPr lang="en-US" sz="2000" dirty="0">
                <a:latin typeface="Calibri"/>
                <a:cs typeface="Calibri"/>
              </a:rPr>
              <a:t>In – CIGS: 0.02 </a:t>
            </a:r>
            <a:r>
              <a:rPr lang="en-US" sz="2000" dirty="0" err="1">
                <a:latin typeface="Calibri"/>
                <a:cs typeface="Calibri"/>
              </a:rPr>
              <a:t>TW</a:t>
            </a:r>
            <a:r>
              <a:rPr lang="en-US" sz="2000" baseline="-25000" dirty="0" err="1">
                <a:latin typeface="Calibri"/>
                <a:cs typeface="Calibri"/>
              </a:rPr>
              <a:t>ave</a:t>
            </a:r>
            <a:r>
              <a:rPr lang="en-US" sz="2000" baseline="-25000" dirty="0">
                <a:latin typeface="Calibri"/>
                <a:cs typeface="Calibri"/>
              </a:rPr>
              <a:t>   </a:t>
            </a:r>
            <a:r>
              <a:rPr lang="en-US" sz="2000" baseline="30000" dirty="0">
                <a:latin typeface="Calibri"/>
                <a:cs typeface="Calibri"/>
              </a:rPr>
              <a:t>[1]</a:t>
            </a:r>
          </a:p>
          <a:p>
            <a:pPr lvl="2" algn="ctr"/>
            <a:endParaRPr lang="en-US" sz="2000" baseline="-25000" dirty="0">
              <a:latin typeface="Calibri"/>
              <a:cs typeface="Calibri"/>
            </a:endParaRPr>
          </a:p>
          <a:p>
            <a:pPr lvl="2" algn="ctr"/>
            <a:endParaRPr lang="en-US" sz="2000" baseline="-25000" dirty="0">
              <a:latin typeface="Calibri"/>
              <a:cs typeface="Calibri"/>
            </a:endParaRPr>
          </a:p>
          <a:p>
            <a:pPr lvl="1" algn="ctr"/>
            <a:r>
              <a:rPr lang="en-US" b="1" dirty="0">
                <a:latin typeface="Calibri"/>
                <a:cs typeface="Calibri"/>
              </a:rPr>
              <a:t>Silicon</a:t>
            </a:r>
            <a:r>
              <a:rPr lang="en-US" dirty="0">
                <a:latin typeface="Calibri"/>
                <a:cs typeface="Calibri"/>
              </a:rPr>
              <a:t> </a:t>
            </a:r>
            <a:r>
              <a:rPr lang="en-US" dirty="0">
                <a:latin typeface="Calibri"/>
                <a:cs typeface="Calibri"/>
                <a:sym typeface="Wingdings"/>
              </a:rPr>
              <a:t> 2</a:t>
            </a:r>
            <a:r>
              <a:rPr lang="en-US" baseline="30000" dirty="0">
                <a:latin typeface="Calibri"/>
                <a:cs typeface="Calibri"/>
                <a:sym typeface="Wingdings"/>
              </a:rPr>
              <a:t>nd</a:t>
            </a:r>
            <a:r>
              <a:rPr lang="en-US" dirty="0">
                <a:latin typeface="Calibri"/>
                <a:cs typeface="Calibri"/>
                <a:sym typeface="Wingdings"/>
              </a:rPr>
              <a:t> most abundant on earth’s crust!</a:t>
            </a:r>
          </a:p>
          <a:p>
            <a:endParaRPr lang="en-US" dirty="0">
              <a:latin typeface="Calibri"/>
              <a:cs typeface="Calibri"/>
            </a:endParaRPr>
          </a:p>
        </p:txBody>
      </p:sp>
      <p:grpSp>
        <p:nvGrpSpPr>
          <p:cNvPr id="12" name="Group 11"/>
          <p:cNvGrpSpPr/>
          <p:nvPr/>
        </p:nvGrpSpPr>
        <p:grpSpPr>
          <a:xfrm>
            <a:off x="86975" y="1730545"/>
            <a:ext cx="5264838" cy="2612855"/>
            <a:chOff x="86975" y="1730545"/>
            <a:chExt cx="5264838" cy="2612855"/>
          </a:xfrm>
        </p:grpSpPr>
        <p:pic>
          <p:nvPicPr>
            <p:cNvPr id="13" name="Picture 12"/>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86975" y="2013543"/>
              <a:ext cx="5264838" cy="2329857"/>
            </a:xfrm>
            <a:prstGeom prst="rect">
              <a:avLst/>
            </a:prstGeom>
          </p:spPr>
        </p:pic>
        <p:sp>
          <p:nvSpPr>
            <p:cNvPr id="14" name="TextBox 13"/>
            <p:cNvSpPr txBox="1"/>
            <p:nvPr/>
          </p:nvSpPr>
          <p:spPr>
            <a:xfrm>
              <a:off x="1035655" y="1730545"/>
              <a:ext cx="2864887" cy="369332"/>
            </a:xfrm>
            <a:prstGeom prst="rect">
              <a:avLst/>
            </a:prstGeom>
            <a:noFill/>
          </p:spPr>
          <p:txBody>
            <a:bodyPr wrap="none" rtlCol="0">
              <a:spAutoFit/>
            </a:bodyPr>
            <a:lstStyle/>
            <a:p>
              <a:r>
                <a:rPr lang="en-US" sz="1800" b="1" dirty="0"/>
                <a:t>57 GW produced in 2015</a:t>
              </a:r>
            </a:p>
          </p:txBody>
        </p:sp>
      </p:grpSp>
      <p:sp>
        <p:nvSpPr>
          <p:cNvPr id="15" name="TextBox 14"/>
          <p:cNvSpPr txBox="1"/>
          <p:nvPr/>
        </p:nvSpPr>
        <p:spPr>
          <a:xfrm>
            <a:off x="1752600" y="6412468"/>
            <a:ext cx="5257800" cy="369332"/>
          </a:xfrm>
          <a:prstGeom prst="rect">
            <a:avLst/>
          </a:prstGeom>
          <a:noFill/>
        </p:spPr>
        <p:txBody>
          <a:bodyPr wrap="square" rtlCol="0">
            <a:spAutoFit/>
          </a:bodyPr>
          <a:lstStyle/>
          <a:p>
            <a:r>
              <a:rPr lang="en-US" sz="900" dirty="0">
                <a:latin typeface="Calibri"/>
                <a:cs typeface="Calibri"/>
              </a:rPr>
              <a:t>A. </a:t>
            </a:r>
            <a:r>
              <a:rPr lang="en-US" sz="900" dirty="0" err="1">
                <a:latin typeface="Calibri"/>
                <a:cs typeface="Calibri"/>
              </a:rPr>
              <a:t>Feltrin</a:t>
            </a:r>
            <a:r>
              <a:rPr lang="en-US" sz="900" dirty="0">
                <a:latin typeface="Calibri"/>
                <a:cs typeface="Calibri"/>
              </a:rPr>
              <a:t> and A. </a:t>
            </a:r>
            <a:r>
              <a:rPr lang="en-US" sz="900" dirty="0" err="1">
                <a:latin typeface="Calibri"/>
                <a:cs typeface="Calibri"/>
              </a:rPr>
              <a:t>Freundlich</a:t>
            </a:r>
            <a:r>
              <a:rPr lang="en-US" sz="900" dirty="0">
                <a:latin typeface="Calibri"/>
                <a:cs typeface="Calibri"/>
              </a:rPr>
              <a:t>. “Material Challenges for Terawatt Level Deployment of Photovoltaics.” 4</a:t>
            </a:r>
            <a:r>
              <a:rPr lang="en-US" sz="900" baseline="30000" dirty="0">
                <a:latin typeface="Calibri"/>
                <a:cs typeface="Calibri"/>
              </a:rPr>
              <a:t>th</a:t>
            </a:r>
            <a:r>
              <a:rPr lang="en-US" sz="900" dirty="0">
                <a:latin typeface="Calibri"/>
                <a:cs typeface="Calibri"/>
              </a:rPr>
              <a:t> World Conference on Photovoltaic Energy Conversion 2006; Hawaii, pg. 2469.</a:t>
            </a:r>
          </a:p>
        </p:txBody>
      </p:sp>
      <p:sp>
        <p:nvSpPr>
          <p:cNvPr id="16" name="TextBox 15"/>
          <p:cNvSpPr txBox="1"/>
          <p:nvPr/>
        </p:nvSpPr>
        <p:spPr>
          <a:xfrm>
            <a:off x="1752600" y="6172200"/>
            <a:ext cx="6774570" cy="230832"/>
          </a:xfrm>
          <a:prstGeom prst="rect">
            <a:avLst/>
          </a:prstGeom>
          <a:noFill/>
        </p:spPr>
        <p:txBody>
          <a:bodyPr wrap="square" rtlCol="0">
            <a:spAutoFit/>
          </a:bodyPr>
          <a:lstStyle/>
          <a:p>
            <a:r>
              <a:rPr lang="en-US" sz="900" dirty="0">
                <a:latin typeface="Calibri"/>
                <a:cs typeface="Calibri"/>
              </a:rPr>
              <a:t>Image </a:t>
            </a:r>
            <a:r>
              <a:rPr lang="en-US" sz="900" dirty="0" err="1">
                <a:latin typeface="Calibri"/>
                <a:cs typeface="Calibri"/>
              </a:rPr>
              <a:t>Fraunhofer</a:t>
            </a:r>
            <a:r>
              <a:rPr lang="en-US" sz="900" dirty="0">
                <a:latin typeface="Calibri"/>
                <a:cs typeface="Calibri"/>
              </a:rPr>
              <a:t> Institute</a:t>
            </a:r>
          </a:p>
        </p:txBody>
      </p:sp>
    </p:spTree>
    <p:extLst>
      <p:ext uri="{BB962C8B-B14F-4D97-AF65-F5344CB8AC3E}">
        <p14:creationId xmlns:p14="http://schemas.microsoft.com/office/powerpoint/2010/main" val="128334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8"/>
                                        </p:tgtEl>
                                        <p:attrNameLst>
                                          <p:attrName>style.visibility</p:attrName>
                                        </p:attrNameLst>
                                      </p:cBhvr>
                                      <p:to>
                                        <p:strVal val="visible"/>
                                      </p:to>
                                    </p:set>
                                  </p:childTnLst>
                                </p:cTn>
                              </p:par>
                              <p:par>
                                <p:cTn id="10" presetID="1" presetClass="entr" presetSubtype="0" fill="hold" grpId="0" nodeType="withEffect">
                                  <p:stCondLst>
                                    <p:cond delay="0"/>
                                  </p:stCondLst>
                                  <p:childTnLst>
                                    <p:set>
                                      <p:cBhvr>
                                        <p:cTn id="11"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8" grpId="0"/>
    </p:bldLst>
  </p:timing>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resentation3" id="{54372BB3-DF63-AA48-A8D9-56D1B0B6846F}" vid="{203A6B89-7C80-5542-BD39-8EB35B5AC0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BECI-RAEL_Template</Template>
  <TotalTime>611</TotalTime>
  <Words>1296</Words>
  <Application>Microsoft Macintosh PowerPoint</Application>
  <PresentationFormat>On-screen Show (4:3)</PresentationFormat>
  <Paragraphs>222</Paragraphs>
  <Slides>40</Slides>
  <Notes>11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40</vt:i4>
      </vt:variant>
    </vt:vector>
  </HeadingPairs>
  <TitlesOfParts>
    <vt:vector size="46" baseType="lpstr">
      <vt:lpstr>Arial</vt:lpstr>
      <vt:lpstr>Calibri</vt:lpstr>
      <vt:lpstr>Times</vt:lpstr>
      <vt:lpstr>Times New Roman</vt:lpstr>
      <vt:lpstr>Wingdings</vt:lpstr>
      <vt:lpstr>1_Office Theme</vt:lpstr>
      <vt:lpstr>PowerPoint Presentation</vt:lpstr>
      <vt:lpstr>PowerPoint Presentation</vt:lpstr>
      <vt:lpstr>PowerPoint Presentation</vt:lpstr>
      <vt:lpstr>Title VI Legislation (2000)</vt:lpstr>
      <vt:lpstr>What is Environmental Justice?</vt:lpstr>
      <vt:lpstr>PowerPoint Presentation</vt:lpstr>
      <vt:lpstr>PowerPoint Presentation</vt:lpstr>
      <vt:lpstr>PowerPoint Presentation</vt:lpstr>
      <vt:lpstr>PowerPoint Presentation</vt:lpstr>
      <vt:lpstr>Solar PV: Market Segments</vt:lpstr>
      <vt:lpstr>Solar PV: The Classic Experience Curve</vt:lpstr>
      <vt:lpstr>PowerPoint Presentation</vt:lpstr>
      <vt:lpstr>Continued decrease in module prices and costs</vt:lpstr>
      <vt:lpstr>Solar PV: Systems costs structure</vt:lpstr>
      <vt:lpstr>Savings grow with system size</vt:lpstr>
      <vt:lpstr>Opportunities for continued savings are huge</vt:lpstr>
      <vt:lpstr>Residential &amp; Non-residential Solar</vt:lpstr>
      <vt:lpstr>Global increase in DG investments</vt:lpstr>
      <vt:lpstr>Innovation in Balance of Systems (“BOS”)</vt:lpstr>
      <vt:lpstr>PowerPoint Presentation</vt:lpstr>
      <vt:lpstr>PowerPoint Presentation</vt:lpstr>
      <vt:lpstr>Data check: UCB Campus</vt:lpstr>
      <vt:lpstr>PowerPoint Presentation</vt:lpstr>
      <vt:lpstr>Rooftop PV: </vt:lpstr>
      <vt:lpstr>Over-arching Questions</vt:lpstr>
      <vt:lpstr>Data: Google Sunroof Project (50 states, +60M bldgs.)</vt:lpstr>
      <vt:lpstr>Sunroof’s Data</vt:lpstr>
      <vt:lpstr>Approach: PV + Income Demographics</vt:lpstr>
      <vt:lpstr>Data cleaning</vt:lpstr>
      <vt:lpstr>Bootstrapping (resampling):  determine mean w/o function</vt:lpstr>
      <vt:lpstr>Locally weighted scatterplot smoothing estimator (LOWESS)</vt:lpstr>
      <vt:lpstr>Racial disparity is observed – even at same income</vt:lpstr>
      <vt:lpstr>PowerPoint Presentation</vt:lpstr>
      <vt:lpstr>A significant amount of tracts lack PV installations</vt:lpstr>
      <vt:lpstr>A significant amount of tracts lack PV installations</vt:lpstr>
      <vt:lpstr>As a function of dwelling rental</vt:lpstr>
      <vt:lpstr>Follow-up </vt:lpstr>
      <vt:lpstr>Opportunities </vt:lpstr>
      <vt:lpstr>Conversation: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Sergio Castellanos</dc:creator>
  <cp:lastModifiedBy>Microsoft Office User</cp:lastModifiedBy>
  <cp:revision>43</cp:revision>
  <dcterms:created xsi:type="dcterms:W3CDTF">2017-10-31T18:43:53Z</dcterms:created>
  <dcterms:modified xsi:type="dcterms:W3CDTF">2019-10-29T09:52:29Z</dcterms:modified>
</cp:coreProperties>
</file>